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8"/>
  </p:notesMasterIdLst>
  <p:sldIdLst>
    <p:sldId id="599" r:id="rId3"/>
    <p:sldId id="563" r:id="rId4"/>
    <p:sldId id="589" r:id="rId5"/>
    <p:sldId id="548" r:id="rId6"/>
    <p:sldId id="550" r:id="rId7"/>
    <p:sldId id="566" r:id="rId8"/>
    <p:sldId id="551" r:id="rId9"/>
    <p:sldId id="590" r:id="rId10"/>
    <p:sldId id="552" r:id="rId11"/>
    <p:sldId id="553" r:id="rId12"/>
    <p:sldId id="554" r:id="rId13"/>
    <p:sldId id="555" r:id="rId14"/>
    <p:sldId id="564" r:id="rId15"/>
    <p:sldId id="556" r:id="rId16"/>
    <p:sldId id="557" r:id="rId17"/>
    <p:sldId id="591" r:id="rId18"/>
    <p:sldId id="592" r:id="rId19"/>
    <p:sldId id="594" r:id="rId20"/>
    <p:sldId id="595" r:id="rId21"/>
    <p:sldId id="598" r:id="rId22"/>
    <p:sldId id="596" r:id="rId23"/>
    <p:sldId id="597" r:id="rId24"/>
    <p:sldId id="558" r:id="rId25"/>
    <p:sldId id="560" r:id="rId26"/>
    <p:sldId id="561" r:id="rId27"/>
    <p:sldId id="559" r:id="rId28"/>
    <p:sldId id="567" r:id="rId29"/>
    <p:sldId id="579" r:id="rId30"/>
    <p:sldId id="607" r:id="rId31"/>
    <p:sldId id="641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18" r:id="rId43"/>
    <p:sldId id="619" r:id="rId44"/>
    <p:sldId id="620" r:id="rId45"/>
    <p:sldId id="621" r:id="rId46"/>
    <p:sldId id="622" r:id="rId47"/>
    <p:sldId id="623" r:id="rId48"/>
    <p:sldId id="642" r:id="rId49"/>
    <p:sldId id="624" r:id="rId50"/>
    <p:sldId id="625" r:id="rId51"/>
    <p:sldId id="626" r:id="rId52"/>
    <p:sldId id="643" r:id="rId53"/>
    <p:sldId id="627" r:id="rId54"/>
    <p:sldId id="628" r:id="rId55"/>
    <p:sldId id="629" r:id="rId56"/>
    <p:sldId id="630" r:id="rId57"/>
    <p:sldId id="631" r:id="rId58"/>
    <p:sldId id="632" r:id="rId59"/>
    <p:sldId id="633" r:id="rId60"/>
    <p:sldId id="634" r:id="rId61"/>
    <p:sldId id="635" r:id="rId62"/>
    <p:sldId id="636" r:id="rId63"/>
    <p:sldId id="637" r:id="rId64"/>
    <p:sldId id="638" r:id="rId65"/>
    <p:sldId id="639" r:id="rId66"/>
    <p:sldId id="640" r:id="rId67"/>
  </p:sldIdLst>
  <p:sldSz cx="9144000" cy="6858000" type="screen4x3"/>
  <p:notesSz cx="6858000" cy="9144000"/>
  <p:custDataLst>
    <p:tags r:id="rId6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0" d="100"/>
          <a:sy n="100" d="100"/>
        </p:scale>
        <p:origin x="552" y="7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s.google.com/machine-learning/crash-course/fitter/graph?hl=k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amsjang/22103362668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datascienceschool.net/02%20mathematics/01.01%20%EA%B7%B8%EB%A6%AC%EC%8A%A4%20%EB%AC%B8%EC%9E%90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374" y="1904730"/>
            <a:ext cx="57470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회귀와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(regression 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classification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7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</a:t>
            </a:r>
            <a:r>
              <a:rPr lang="ko-KR" altLang="en-US" dirty="0" smtClean="0"/>
              <a:t>러닝</a:t>
            </a:r>
            <a:r>
              <a:rPr lang="en-US" altLang="ko-KR" dirty="0" smtClean="0"/>
              <a:t>: 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간의 관계를 유추한 식을 가설</a:t>
            </a:r>
            <a:r>
              <a:rPr lang="en-US" altLang="ko-KR" dirty="0"/>
              <a:t>(Hypothesis)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H(x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H</a:t>
            </a:r>
            <a:r>
              <a:rPr lang="ko-KR" altLang="en-US" dirty="0"/>
              <a:t>는 </a:t>
            </a:r>
            <a:r>
              <a:rPr lang="en-US" altLang="ko-KR" dirty="0"/>
              <a:t>Hypothesis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선형 회귀에서 해야할 일은 결국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/>
              <a:t>알고리즘이 하는 것이 바로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12" y="1956497"/>
            <a:ext cx="5334000" cy="3550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7490" y="1956497"/>
            <a:ext cx="14430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W: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기울기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  <a:endParaRPr lang="en-US" altLang="ko-KR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b: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절편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43340" y="3603101"/>
            <a:ext cx="3059212" cy="273653"/>
          </a:xfrm>
          <a:prstGeom prst="wedgeRoundRectCallout">
            <a:avLst>
              <a:gd name="adj1" fmla="val -19391"/>
              <a:gd name="adj2" fmla="val -348391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이 선이</a:t>
            </a:r>
            <a:r>
              <a:rPr lang="en-US" altLang="ko-KR" sz="1100" dirty="0" smtClean="0">
                <a:solidFill>
                  <a:srgbClr val="0000FF"/>
                </a:solidFill>
              </a:rPr>
              <a:t> </a:t>
            </a:r>
            <a:r>
              <a:rPr lang="ko-KR" altLang="en-US" sz="1100" dirty="0" smtClean="0">
                <a:solidFill>
                  <a:srgbClr val="0000FF"/>
                </a:solidFill>
              </a:rPr>
              <a:t>점의 표현하는 가장 근접한 직선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(Loss </a:t>
            </a:r>
            <a:r>
              <a:rPr lang="en-US" altLang="ko-KR" dirty="0"/>
              <a:t>function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러닝은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찾기 </a:t>
            </a:r>
            <a:r>
              <a:rPr lang="ko-KR" altLang="en-US" dirty="0" smtClean="0"/>
              <a:t>위해서</a:t>
            </a:r>
            <a:endParaRPr lang="en-US" altLang="ko-KR" dirty="0" smtClean="0"/>
          </a:p>
          <a:p>
            <a:pPr lvl="1"/>
            <a:r>
              <a:rPr lang="ko-KR" altLang="en-US" dirty="0"/>
              <a:t>손실 함수를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값과 </a:t>
            </a:r>
            <a:r>
              <a:rPr lang="ko-KR" altLang="en-US" dirty="0"/>
              <a:t>가설로부터 얻은 </a:t>
            </a:r>
            <a:r>
              <a:rPr lang="ko-KR" altLang="en-US" dirty="0" smtClean="0"/>
              <a:t>예측 값의 </a:t>
            </a:r>
            <a:r>
              <a:rPr lang="ko-KR" altLang="en-US" dirty="0"/>
              <a:t>오차를 계산하는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/>
              <a:t>손실 </a:t>
            </a:r>
            <a:r>
              <a:rPr lang="ko-KR" altLang="en-US" dirty="0" smtClean="0"/>
              <a:t>함수 </a:t>
            </a:r>
            <a:r>
              <a:rPr lang="ko-KR" altLang="en-US" dirty="0"/>
              <a:t>값을 최소화하는 최적의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찾아내려고 노력</a:t>
            </a:r>
            <a:endParaRPr lang="en-US" altLang="ko-KR" dirty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목적 함수</a:t>
            </a:r>
            <a:r>
              <a:rPr lang="en-US" altLang="ko-KR" dirty="0" smtClean="0"/>
              <a:t>(Objective function), </a:t>
            </a:r>
            <a:r>
              <a:rPr lang="ko-KR" altLang="en-US" dirty="0" smtClean="0"/>
              <a:t>비용 함수</a:t>
            </a:r>
            <a:r>
              <a:rPr lang="en-US" altLang="ko-KR" dirty="0" smtClean="0"/>
              <a:t>(Cost function)</a:t>
            </a:r>
            <a:r>
              <a:rPr lang="ko-KR" altLang="en-US" dirty="0" smtClean="0"/>
              <a:t>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값과 예측 값에 </a:t>
            </a:r>
            <a:r>
              <a:rPr lang="ko-KR" altLang="en-US" dirty="0"/>
              <a:t>대한 오차에 대한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 값의 </a:t>
            </a:r>
            <a:r>
              <a:rPr lang="ko-KR" altLang="en-US" dirty="0"/>
              <a:t>오차를 </a:t>
            </a:r>
            <a:r>
              <a:rPr lang="ko-KR" altLang="en-US" dirty="0" smtClean="0"/>
              <a:t>줄이는 일에 </a:t>
            </a:r>
            <a:r>
              <a:rPr lang="ko-KR" altLang="en-US" dirty="0"/>
              <a:t>최적화 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평균 </a:t>
            </a:r>
            <a:r>
              <a:rPr lang="ko-KR" altLang="en-US" dirty="0"/>
              <a:t>제곱 </a:t>
            </a:r>
            <a:r>
              <a:rPr lang="ko-KR" altLang="en-US" dirty="0" smtClean="0"/>
              <a:t>오차</a:t>
            </a:r>
            <a:r>
              <a:rPr lang="en-US" altLang="ko-KR" dirty="0" smtClean="0"/>
              <a:t>(</a:t>
            </a:r>
            <a:r>
              <a:rPr lang="en-US" altLang="ko-KR" dirty="0"/>
              <a:t>Mean </a:t>
            </a:r>
            <a:r>
              <a:rPr lang="en-US" altLang="ko-KR" dirty="0" smtClean="0"/>
              <a:t>Squared </a:t>
            </a:r>
            <a:r>
              <a:rPr lang="en-US" altLang="ko-KR" dirty="0"/>
              <a:t>Error, MSE</a:t>
            </a:r>
            <a:r>
              <a:rPr lang="en-US" altLang="ko-KR" dirty="0" smtClean="0"/>
              <a:t>)</a:t>
            </a:r>
            <a:r>
              <a:rPr lang="ko-KR" altLang="en-US" dirty="0" smtClean="0"/>
              <a:t> 등을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4363747"/>
            <a:ext cx="3667125" cy="136207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3686176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실제 값</a:t>
            </a:r>
            <a:endParaRPr lang="ko-KR" altLang="en-US" sz="1400" dirty="0"/>
          </a:p>
        </p:txBody>
      </p:sp>
      <p:sp>
        <p:nvSpPr>
          <p:cNvPr id="8" name="사각형 설명선 7"/>
          <p:cNvSpPr/>
          <p:nvPr/>
        </p:nvSpPr>
        <p:spPr>
          <a:xfrm>
            <a:off x="4864894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 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51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: MSE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 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값을 찾아내기 위해 오차의 크기를 측정할 방법이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W: 13 b: 1</a:t>
            </a:r>
            <a:r>
              <a:rPr lang="ko-KR" altLang="en-US" dirty="0" smtClean="0"/>
              <a:t>로 예측한다면 </a:t>
            </a:r>
            <a:r>
              <a:rPr lang="en-US" altLang="ko-KR" dirty="0" smtClean="0"/>
              <a:t>y=13x+1 </a:t>
            </a:r>
            <a:r>
              <a:rPr lang="ko-KR" altLang="en-US" dirty="0"/>
              <a:t>직선이 예측한 </a:t>
            </a:r>
            <a:r>
              <a:rPr lang="ko-KR" altLang="en-US" dirty="0" smtClean="0"/>
              <a:t>함수로 예측 값을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96" y="3493503"/>
            <a:ext cx="4758708" cy="2786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08" y="1961150"/>
            <a:ext cx="2482390" cy="1400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24" y="2076714"/>
            <a:ext cx="3027450" cy="11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 </a:t>
            </a:r>
            <a:r>
              <a:rPr lang="en-US" altLang="ko-KR" dirty="0" smtClean="0"/>
              <a:t>MSE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</a:p>
          <a:p>
            <a:pPr lvl="1"/>
            <a:r>
              <a:rPr lang="ko-KR" altLang="en-US" dirty="0" smtClean="0"/>
              <a:t>오차는 실제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예측 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 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차이의 제곱의 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7" y="2107966"/>
            <a:ext cx="6122949" cy="3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함수로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제곱 오차를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의한 비용 함수</a:t>
            </a:r>
            <a:r>
              <a:rPr lang="en-US" altLang="ko-KR" dirty="0"/>
              <a:t>(Cost function)</a:t>
            </a:r>
            <a:r>
              <a:rPr lang="ko-KR" altLang="en-US" dirty="0"/>
              <a:t>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모든 점 들과의 </a:t>
            </a:r>
            <a:r>
              <a:rPr lang="ko-KR" altLang="en-US" dirty="0"/>
              <a:t>오차가 </a:t>
            </a:r>
            <a:r>
              <a:rPr lang="ko-KR" altLang="en-US" dirty="0" smtClean="0"/>
              <a:t>클수록 </a:t>
            </a:r>
            <a:r>
              <a:rPr lang="ko-KR" altLang="en-US" dirty="0"/>
              <a:t>평균 제곱 오차는 커지며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오차가 작아질수록 </a:t>
            </a:r>
            <a:r>
              <a:rPr lang="ko-KR" altLang="en-US" dirty="0"/>
              <a:t>평균 제곱 오차는 </a:t>
            </a:r>
            <a:r>
              <a:rPr lang="ko-KR" altLang="en-US" dirty="0" smtClean="0"/>
              <a:t>작아짐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평균 제곱 오차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cost(W, b</a:t>
            </a:r>
            <a:r>
              <a:rPr lang="en-US" altLang="ko-KR" dirty="0"/>
              <a:t>)</a:t>
            </a:r>
            <a:r>
              <a:rPr lang="ko-KR" altLang="en-US" dirty="0"/>
              <a:t>를 최소가 되게 만드는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구하면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결과적으로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의 관계를 가장 잘 나타내는 직선을 그릴 수 있게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09" y="1621729"/>
            <a:ext cx="5848350" cy="1209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53" y="5239032"/>
            <a:ext cx="5191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/>
              <a:t>(Optimizer</a:t>
            </a:r>
            <a:r>
              <a:rPr lang="en-US" altLang="ko-KR" dirty="0" smtClean="0"/>
              <a:t>): </a:t>
            </a:r>
            <a:r>
              <a:rPr lang="ko-KR" altLang="en-US" dirty="0"/>
              <a:t>최적화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러닝에서 학습</a:t>
            </a:r>
            <a:r>
              <a:rPr lang="en-US" altLang="ko-KR" dirty="0"/>
              <a:t>(training)</a:t>
            </a:r>
          </a:p>
          <a:p>
            <a:pPr lvl="1"/>
            <a:r>
              <a:rPr lang="ko-KR" altLang="en-US" dirty="0"/>
              <a:t>최적화 알고리즘</a:t>
            </a:r>
            <a:r>
              <a:rPr lang="en-US" altLang="ko-KR" dirty="0"/>
              <a:t>(Optimizer algorithms)</a:t>
            </a:r>
          </a:p>
          <a:p>
            <a:pPr lvl="1"/>
            <a:r>
              <a:rPr lang="ko-KR" altLang="en-US" dirty="0"/>
              <a:t>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과정</a:t>
            </a:r>
          </a:p>
          <a:p>
            <a:pPr lvl="2"/>
            <a:r>
              <a:rPr lang="en-US" altLang="ko-KR" dirty="0" smtClean="0"/>
              <a:t>Gradient Descent(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의 값을 최소로 하는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경사 따라 내려 오기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0" y="3004459"/>
            <a:ext cx="5630040" cy="32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손실과 가중치 </a:t>
            </a:r>
            <a:r>
              <a:rPr lang="en-US" altLang="ko-KR" dirty="0" err="1" smtClean="0"/>
              <a:t>w</a:t>
            </a:r>
            <a:r>
              <a:rPr lang="en-US" altLang="ko-KR" baseline="-25000" dirty="0" err="1" smtClean="0"/>
              <a:t>i</a:t>
            </a:r>
            <a:r>
              <a:rPr lang="ko-KR" altLang="en-US" dirty="0" smtClean="0"/>
              <a:t>을 </a:t>
            </a:r>
            <a:r>
              <a:rPr lang="ko-KR" altLang="en-US" dirty="0"/>
              <a:t>대응한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ko-KR" altLang="en-US" dirty="0"/>
              <a:t>볼록 함수 모양을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도표가 </a:t>
            </a:r>
            <a:r>
              <a:rPr lang="ko-KR" altLang="en-US" dirty="0"/>
              <a:t>다음과 같이 항상 그릇 모양으로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r>
              <a:rPr lang="ko-KR" altLang="en-US" dirty="0"/>
              <a:t>볼록 문제에는 기울기가 정확하게 </a:t>
            </a:r>
            <a:r>
              <a:rPr lang="en-US" altLang="ko-KR" dirty="0"/>
              <a:t>0</a:t>
            </a:r>
            <a:r>
              <a:rPr lang="ko-KR" altLang="en-US" dirty="0"/>
              <a:t>인 지점인 최소값이 하나만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최소값에서 손실 함수가 </a:t>
            </a:r>
            <a:r>
              <a:rPr lang="ko-KR" altLang="en-US" dirty="0" smtClean="0"/>
              <a:t>수렴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결국 기울기를 구해야 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5" y="3078057"/>
            <a:ext cx="4180485" cy="303259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936631" y="3587262"/>
            <a:ext cx="1424354" cy="275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46131" y="4096467"/>
            <a:ext cx="2203940" cy="201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590632" y="5442435"/>
            <a:ext cx="2469865" cy="1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37116" y="5460023"/>
            <a:ext cx="0" cy="23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경사하강법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경사하강법의 </a:t>
            </a:r>
            <a:r>
              <a:rPr lang="ko-KR" altLang="en-US" dirty="0"/>
              <a:t>첫 번째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시작점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시작점은 </a:t>
            </a:r>
            <a:r>
              <a:rPr lang="ko-KR" altLang="en-US" dirty="0"/>
              <a:t>별로 중요하지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</a:t>
            </a:r>
            <a:r>
              <a:rPr lang="ko-KR" altLang="en-US" dirty="0"/>
              <a:t>많은 알고리즘에서는 </a:t>
            </a:r>
            <a:r>
              <a:rPr lang="en-US" altLang="ko-KR" dirty="0" smtClean="0"/>
              <a:t>0</a:t>
            </a:r>
            <a:r>
              <a:rPr lang="ko-KR" altLang="en-US" dirty="0"/>
              <a:t>으로 설정하거나 임의의 값을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/>
              <a:t>시작점에서 손실 곡선의 기울기를 계산</a:t>
            </a:r>
          </a:p>
          <a:p>
            <a:pPr lvl="2"/>
            <a:r>
              <a:rPr lang="ko-KR" altLang="en-US" dirty="0"/>
              <a:t>단일 가중치에 대한 손실의 기울기는 미분 값과 같음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7" y="3086426"/>
            <a:ext cx="5989843" cy="3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가중치의 조정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기울기가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지점을 찾기 위해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기울기의 </a:t>
            </a:r>
            <a:r>
              <a:rPr lang="ko-KR" altLang="en-US" dirty="0"/>
              <a:t>반대 방향으로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현재의 기울기가 음수이면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가중치 값은 현재의 값보다 크게 조정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2" y="3016666"/>
            <a:ext cx="4739308" cy="3127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2840967"/>
            <a:ext cx="2505030" cy="92874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635322" y="2457705"/>
            <a:ext cx="3098480" cy="1430631"/>
          </a:xfrm>
          <a:prstGeom prst="wedgeRectCallout">
            <a:avLst>
              <a:gd name="adj1" fmla="val -121624"/>
              <a:gd name="adj2" fmla="val 114070"/>
            </a:avLst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heavy" dirty="0" smtClean="0">
                <a:solidFill>
                  <a:schemeClr val="tx1"/>
                </a:solidFill>
              </a:rPr>
              <a:t>가중치 값 </a:t>
            </a:r>
            <a:r>
              <a:rPr lang="en-US" altLang="ko-KR" sz="1400" u="heavy" dirty="0" smtClean="0">
                <a:solidFill>
                  <a:schemeClr val="tx1"/>
                </a:solidFill>
              </a:rPr>
              <a:t>W </a:t>
            </a:r>
            <a:r>
              <a:rPr lang="ko-KR" altLang="en-US" sz="1400" u="heavy" dirty="0" smtClean="0">
                <a:solidFill>
                  <a:schemeClr val="tx1"/>
                </a:solidFill>
              </a:rPr>
              <a:t>조정</a:t>
            </a:r>
            <a:endParaRPr lang="en-US" altLang="ko-KR" sz="1400" u="heavy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51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가중치 값 결정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기울기에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보폭이라 </a:t>
            </a:r>
            <a:r>
              <a:rPr lang="ko-KR" altLang="en-US" dirty="0"/>
              <a:t>불리는 </a:t>
            </a:r>
            <a:r>
              <a:rPr lang="ko-KR" altLang="en-US" dirty="0" smtClean="0"/>
              <a:t>스칼라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곱하여 다음 지점을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 기울기가 </a:t>
            </a:r>
            <a:r>
              <a:rPr lang="en-US" altLang="ko-KR" dirty="0" smtClean="0"/>
              <a:t>-2.5</a:t>
            </a:r>
            <a:r>
              <a:rPr lang="ko-KR" altLang="en-US" dirty="0"/>
              <a:t>이고 </a:t>
            </a:r>
            <a:r>
              <a:rPr lang="ko-KR" altLang="en-US" dirty="0" err="1"/>
              <a:t>학습률이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 smtClean="0"/>
              <a:t>이면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 = w – (-2.5 x 0.01) = w + 0.025</a:t>
            </a:r>
          </a:p>
          <a:p>
            <a:pPr lvl="3"/>
            <a:r>
              <a:rPr lang="ko-KR" altLang="en-US" dirty="0" err="1" smtClean="0"/>
              <a:t>경사하강법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이전 지점으로부터 </a:t>
            </a:r>
            <a:r>
              <a:rPr lang="en-US" altLang="ko-KR" dirty="0"/>
              <a:t>0.025 </a:t>
            </a:r>
            <a:r>
              <a:rPr lang="ko-KR" altLang="en-US" dirty="0"/>
              <a:t>떨어진 지점을 다음 지점으로 </a:t>
            </a:r>
            <a:r>
              <a:rPr lang="ko-KR" altLang="en-US" dirty="0" smtClean="0"/>
              <a:t>결정</a:t>
            </a:r>
            <a:endParaRPr lang="en-US" altLang="ko-KR" dirty="0"/>
          </a:p>
          <a:p>
            <a:r>
              <a:rPr lang="ko-KR" altLang="en-US" dirty="0" err="1" smtClean="0"/>
              <a:t>학습률의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</a:t>
            </a:r>
            <a:r>
              <a:rPr lang="ko-KR" altLang="en-US" dirty="0"/>
              <a:t>작게 설정하면 학습 시간이 매우 오래 </a:t>
            </a:r>
            <a:r>
              <a:rPr lang="ko-KR" altLang="en-US" dirty="0" smtClean="0"/>
              <a:t>걸림</a:t>
            </a:r>
            <a:endParaRPr lang="en-US" altLang="ko-KR" dirty="0"/>
          </a:p>
          <a:p>
            <a:pPr lvl="2"/>
            <a:r>
              <a:rPr lang="ko-KR" altLang="en-US" dirty="0"/>
              <a:t>반대로 </a:t>
            </a:r>
            <a:r>
              <a:rPr lang="ko-KR" altLang="en-US" dirty="0" err="1"/>
              <a:t>학습률을</a:t>
            </a:r>
            <a:r>
              <a:rPr lang="ko-KR" altLang="en-US" dirty="0"/>
              <a:t> 너무 크게 </a:t>
            </a:r>
            <a:r>
              <a:rPr lang="ko-KR" altLang="en-US" dirty="0" smtClean="0"/>
              <a:t>설정하면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</a:t>
            </a:r>
            <a:r>
              <a:rPr lang="ko-KR" altLang="en-US" dirty="0"/>
              <a:t>지점이 곡선의 최저점을 무질서하게 이탈할 우려가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7" y="3992193"/>
            <a:ext cx="3968386" cy="2151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91" y="3998637"/>
            <a:ext cx="4882993" cy="20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regresson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분류</a:t>
            </a:r>
            <a:r>
              <a:rPr lang="en-US" altLang="ko-KR" dirty="0" smtClean="0"/>
              <a:t>(classification)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캘리포니아의 </a:t>
            </a:r>
            <a:r>
              <a:rPr lang="ko-KR" altLang="en-US" dirty="0"/>
              <a:t>주택 가격이 얼마인가요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이 광고를 클릭할 확률이 얼마인가요</a:t>
            </a:r>
            <a:r>
              <a:rPr lang="en-US" altLang="ko-KR" dirty="0"/>
              <a:t>?</a:t>
            </a:r>
          </a:p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주어진 </a:t>
            </a:r>
            <a:r>
              <a:rPr lang="ko-KR" altLang="en-US" dirty="0"/>
              <a:t>이메일 </a:t>
            </a:r>
            <a:r>
              <a:rPr lang="ko-KR" altLang="en-US" dirty="0" smtClean="0"/>
              <a:t>메시지가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스팸인가요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스팸이 </a:t>
            </a:r>
            <a:r>
              <a:rPr lang="ko-KR" altLang="en-US" dirty="0"/>
              <a:t>아닌가요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이미지가 강아지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고양이 </a:t>
            </a:r>
            <a:r>
              <a:rPr lang="ko-KR" altLang="en-US" dirty="0"/>
              <a:t>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햄스터의 </a:t>
            </a:r>
            <a:r>
              <a:rPr lang="ko-KR" altLang="en-US" dirty="0"/>
              <a:t>이미지인가요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5" y="2507312"/>
            <a:ext cx="5190322" cy="3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적절한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함수의 기울기가 작다면 더 큰 </a:t>
            </a:r>
            <a:r>
              <a:rPr lang="ko-KR" altLang="en-US" dirty="0" err="1"/>
              <a:t>학습률을</a:t>
            </a:r>
            <a:r>
              <a:rPr lang="ko-KR" altLang="en-US" dirty="0"/>
              <a:t> 시도해 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/>
              <a:t>기울기를 보완하고 더 큰 보폭을 만들어 </a:t>
            </a:r>
            <a:r>
              <a:rPr lang="ko-KR" altLang="en-US" dirty="0" smtClean="0"/>
              <a:t>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57" y="2412288"/>
            <a:ext cx="5923710" cy="31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초매개변수와 </a:t>
            </a:r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초매개변수</a:t>
            </a:r>
            <a:r>
              <a:rPr lang="en-US" altLang="ko-KR" dirty="0"/>
              <a:t>(</a:t>
            </a:r>
            <a:r>
              <a:rPr lang="en-US" altLang="ko-KR" dirty="0" err="1"/>
              <a:t>hyperparameter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우리가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 </a:t>
            </a:r>
            <a:r>
              <a:rPr lang="ko-KR" altLang="en-US" dirty="0"/>
              <a:t>학습을 연속적으로 실행하는 중에 </a:t>
            </a:r>
            <a:r>
              <a:rPr lang="ko-KR" altLang="en-US" dirty="0" smtClean="0"/>
              <a:t>개발자 본인에 </a:t>
            </a:r>
            <a:r>
              <a:rPr lang="ko-KR" altLang="en-US" dirty="0"/>
              <a:t>의해 조작되는 </a:t>
            </a:r>
            <a:r>
              <a:rPr lang="en-US" altLang="ko-KR" dirty="0"/>
              <a:t>'</a:t>
            </a:r>
            <a:r>
              <a:rPr lang="ko-KR" altLang="en-US" dirty="0" smtClean="0"/>
              <a:t>손잡이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ko-KR" altLang="en-US" dirty="0" err="1"/>
              <a:t>초매개변수</a:t>
            </a:r>
            <a:r>
              <a:rPr lang="ko-KR" altLang="en-US" dirty="0"/>
              <a:t> 중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2"/>
            <a:r>
              <a:rPr lang="ko-KR" altLang="en-US" dirty="0" smtClean="0"/>
              <a:t>매개변수와 </a:t>
            </a:r>
            <a:r>
              <a:rPr lang="ko-KR" altLang="en-US" dirty="0"/>
              <a:t>대비되는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실험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학습률로</a:t>
            </a:r>
            <a:r>
              <a:rPr lang="ko-KR" altLang="en-US" dirty="0"/>
              <a:t> 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 err="1"/>
              <a:t>학습률이</a:t>
            </a:r>
            <a:r>
              <a:rPr lang="ko-KR" altLang="en-US" dirty="0"/>
              <a:t> 손실 곡선의 최저점에 도달하는 데 필요한 단계 수에 어떤 영향을 미치는지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developers.google.com/machine-learning/crash-course/fitter/graph?hl=ko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</a:t>
            </a:r>
            <a:r>
              <a:rPr lang="ko-KR" altLang="en-US" dirty="0" smtClean="0"/>
              <a:t> 단기집중과정 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손실 줄이기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최적화</a:t>
            </a:r>
            <a:endParaRPr lang="en-US" altLang="ko-KR" dirty="0" smtClean="0"/>
          </a:p>
          <a:p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 smtClean="0"/>
              <a:t>α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/>
              <a:t>의 값을 변경할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얼마나 </a:t>
            </a:r>
            <a:r>
              <a:rPr lang="ko-KR" altLang="en-US" dirty="0"/>
              <a:t>크게 변경할지를 결정</a:t>
            </a:r>
          </a:p>
          <a:p>
            <a:pPr lvl="1"/>
            <a:r>
              <a:rPr lang="ko-KR" altLang="en-US" dirty="0"/>
              <a:t>얼마나 큰 폭으로 </a:t>
            </a:r>
            <a:r>
              <a:rPr lang="ko-KR" altLang="en-US" dirty="0" smtClean="0"/>
              <a:t>이동할 지를 </a:t>
            </a:r>
            <a:r>
              <a:rPr lang="ko-KR" altLang="en-US" dirty="0"/>
              <a:t>결정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의 값을 무작정 크게 하면</a:t>
            </a:r>
          </a:p>
          <a:p>
            <a:pPr lvl="3"/>
            <a:r>
              <a:rPr lang="en-US" altLang="ko-KR" dirty="0"/>
              <a:t>W</a:t>
            </a:r>
            <a:r>
              <a:rPr lang="ko-KR" altLang="en-US" dirty="0"/>
              <a:t>의 값이 발산하는 상황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가 지나치게 낮은 값을 가지면</a:t>
            </a:r>
          </a:p>
          <a:p>
            <a:pPr lvl="3"/>
            <a:r>
              <a:rPr lang="ko-KR" altLang="en-US" dirty="0"/>
              <a:t>학습 속도가 </a:t>
            </a:r>
            <a:r>
              <a:rPr lang="ko-KR" altLang="en-US" dirty="0" err="1"/>
              <a:t>느려지므로</a:t>
            </a:r>
            <a:r>
              <a:rPr lang="ko-KR" altLang="en-US" dirty="0"/>
              <a:t> </a:t>
            </a:r>
            <a:r>
              <a:rPr lang="ko-KR" altLang="en-US" dirty="0" smtClean="0"/>
              <a:t>적당한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α</a:t>
            </a:r>
            <a:r>
              <a:rPr lang="ko-KR" altLang="en-US" dirty="0"/>
              <a:t>의 값을 찾아내는 것도 중요</a:t>
            </a:r>
          </a:p>
          <a:p>
            <a:r>
              <a:rPr lang="en-US" altLang="ko-KR" dirty="0"/>
              <a:t>0.001</a:t>
            </a:r>
            <a:r>
              <a:rPr lang="ko-KR" altLang="en-US" dirty="0"/>
              <a:t>에서 </a:t>
            </a:r>
            <a:r>
              <a:rPr lang="en-US" altLang="ko-KR" dirty="0"/>
              <a:t>0.1 </a:t>
            </a:r>
            <a:r>
              <a:rPr lang="ko-KR" altLang="en-US" dirty="0"/>
              <a:t>정도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50" y="2632658"/>
            <a:ext cx="2816306" cy="3978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79" y="4098186"/>
            <a:ext cx="2058945" cy="15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가 가장 최소값을 가지게 하는 </a:t>
            </a:r>
            <a:r>
              <a:rPr lang="en-US" altLang="ko-KR" dirty="0"/>
              <a:t>W</a:t>
            </a:r>
            <a:r>
              <a:rPr lang="ko-KR" altLang="en-US" dirty="0"/>
              <a:t>를 찾는 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 = </a:t>
            </a:r>
            <a:r>
              <a:rPr lang="en-US" altLang="ko-KR" dirty="0" err="1" smtClean="0"/>
              <a:t>Wx</a:t>
            </a:r>
            <a:r>
              <a:rPr lang="ko-KR" altLang="en-US" dirty="0"/>
              <a:t>라는 가설 </a:t>
            </a:r>
            <a:r>
              <a:rPr lang="en-US" altLang="ko-KR" dirty="0"/>
              <a:t>H(x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비용 </a:t>
            </a:r>
            <a:r>
              <a:rPr lang="ko-KR" altLang="en-US" dirty="0"/>
              <a:t>함수의 값 </a:t>
            </a:r>
            <a:r>
              <a:rPr lang="en-US" altLang="ko-KR" dirty="0"/>
              <a:t>cost(W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설명의 편의를 위해 편향 </a:t>
            </a:r>
            <a:r>
              <a:rPr lang="en-US" altLang="ko-KR" dirty="0"/>
              <a:t>b</a:t>
            </a:r>
            <a:r>
              <a:rPr lang="ko-KR" altLang="en-US" dirty="0"/>
              <a:t>가 없이 단순히 가중치 </a:t>
            </a:r>
            <a:r>
              <a:rPr lang="en-US" altLang="ko-KR" dirty="0"/>
              <a:t>W</a:t>
            </a:r>
            <a:r>
              <a:rPr lang="ko-KR" altLang="en-US" dirty="0"/>
              <a:t>만을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2751122"/>
            <a:ext cx="3883746" cy="3017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3" y="2791463"/>
            <a:ext cx="3766579" cy="2893638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6387352" y="2783543"/>
            <a:ext cx="1102378" cy="363291"/>
          </a:xfrm>
          <a:prstGeom prst="wedgeRectCallout">
            <a:avLst>
              <a:gd name="adj1" fmla="val -17618"/>
              <a:gd name="adj2" fmla="val 717095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</a:t>
            </a:r>
            <a:r>
              <a:rPr lang="en-US" altLang="ko-KR" sz="1400" dirty="0" smtClean="0">
                <a:solidFill>
                  <a:schemeClr val="tx1"/>
                </a:solidFill>
              </a:rPr>
              <a:t> W </a:t>
            </a:r>
            <a:r>
              <a:rPr lang="ko-KR" altLang="en-US" sz="1400" dirty="0" smtClean="0">
                <a:solidFill>
                  <a:schemeClr val="tx1"/>
                </a:solidFill>
              </a:rPr>
              <a:t>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3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비용 함수와 최적의 </a:t>
            </a:r>
            <a:r>
              <a:rPr lang="en-US" altLang="ko-KR" dirty="0" smtClean="0"/>
              <a:t>W </a:t>
            </a:r>
            <a:r>
              <a:rPr lang="ko-KR" altLang="en-US" dirty="0" smtClean="0"/>
              <a:t>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비용 함수</a:t>
            </a:r>
            <a:r>
              <a:rPr lang="en-US" altLang="ko-KR" dirty="0"/>
              <a:t>(Cost function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</a:t>
            </a:r>
            <a:r>
              <a:rPr lang="ko-KR" altLang="en-US" dirty="0"/>
              <a:t>를 구하기 위한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/>
              <a:t>식은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될 때까지 </a:t>
            </a:r>
            <a:r>
              <a:rPr lang="ko-KR" altLang="en-US" dirty="0" smtClean="0"/>
              <a:t>반복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기울기와 </a:t>
            </a:r>
            <a:r>
              <a:rPr lang="en-US" altLang="ko-KR" dirty="0"/>
              <a:t>α</a:t>
            </a:r>
            <a:r>
              <a:rPr lang="ko-KR" altLang="en-US" dirty="0"/>
              <a:t>와 곱한 값을 현재 </a:t>
            </a:r>
            <a:r>
              <a:rPr lang="en-US" altLang="ko-KR" dirty="0"/>
              <a:t>W</a:t>
            </a:r>
            <a:r>
              <a:rPr lang="ko-KR" altLang="en-US" dirty="0"/>
              <a:t>에서 빼서 새로운 </a:t>
            </a:r>
            <a:r>
              <a:rPr lang="en-US" altLang="ko-KR" dirty="0"/>
              <a:t>W</a:t>
            </a:r>
            <a:r>
              <a:rPr lang="ko-KR" altLang="en-US" dirty="0"/>
              <a:t>의 값으로 </a:t>
            </a:r>
            <a:r>
              <a:rPr lang="ko-KR" altLang="en-US" dirty="0" smtClean="0"/>
              <a:t>다음 손실을 계산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알파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기울기가 최소인 다음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가기 위한 비율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18" y="1672747"/>
            <a:ext cx="4427925" cy="985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07" y="3527058"/>
            <a:ext cx="3642951" cy="88245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2858947" y="4849732"/>
            <a:ext cx="1826894" cy="363291"/>
          </a:xfrm>
          <a:prstGeom prst="wedgeRectCallout">
            <a:avLst>
              <a:gd name="adj1" fmla="val 22630"/>
              <a:gd name="adj2" fmla="val -247103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학습률</a:t>
            </a:r>
            <a:r>
              <a:rPr lang="en-US" altLang="ko-KR" sz="1400" dirty="0">
                <a:solidFill>
                  <a:schemeClr val="tx1"/>
                </a:solidFill>
              </a:rPr>
              <a:t>(learning rate)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352081" y="3625835"/>
            <a:ext cx="1666754" cy="88245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5207924" y="4658400"/>
            <a:ext cx="1826894" cy="577517"/>
          </a:xfrm>
          <a:prstGeom prst="wedgeRectCallout">
            <a:avLst>
              <a:gd name="adj1" fmla="val -25325"/>
              <a:gd name="adj2" fmla="val -7977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함수의 기울기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미분 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과정의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빼는 </a:t>
            </a:r>
            <a:r>
              <a:rPr lang="ko-KR" altLang="en-US" dirty="0" smtClean="0"/>
              <a:t>행위의 의미</a:t>
            </a:r>
            <a:endParaRPr lang="en-US" altLang="ko-KR" dirty="0" smtClean="0"/>
          </a:p>
          <a:p>
            <a:pPr lvl="1"/>
            <a:r>
              <a:rPr lang="ko-KR" altLang="en-US" dirty="0"/>
              <a:t>접선의 기울기가 음수일 </a:t>
            </a:r>
            <a:r>
              <a:rPr lang="ko-KR" altLang="en-US" dirty="0" smtClean="0"/>
              <a:t>때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접선의 </a:t>
            </a:r>
            <a:r>
              <a:rPr lang="ko-KR" altLang="en-US" dirty="0"/>
              <a:t>기울기가 </a:t>
            </a:r>
            <a:r>
              <a:rPr lang="ko-KR" altLang="en-US" dirty="0" smtClean="0"/>
              <a:t>양수일 </a:t>
            </a:r>
            <a:r>
              <a:rPr lang="ko-KR" altLang="en-US" dirty="0"/>
              <a:t>때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54" y="2801073"/>
            <a:ext cx="4603940" cy="3544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3" y="1854282"/>
            <a:ext cx="5246715" cy="525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6" y="3025190"/>
            <a:ext cx="2927496" cy="539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26" y="4328933"/>
            <a:ext cx="3898291" cy="88781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883" y="5401938"/>
            <a:ext cx="9833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6486107" y="5391873"/>
            <a:ext cx="1040281" cy="1006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 설명선 12"/>
          <p:cNvSpPr/>
          <p:nvPr/>
        </p:nvSpPr>
        <p:spPr>
          <a:xfrm>
            <a:off x="5648445" y="2379776"/>
            <a:ext cx="3328631" cy="751206"/>
          </a:xfrm>
          <a:prstGeom prst="wedgeRectCallout">
            <a:avLst>
              <a:gd name="adj1" fmla="val -53498"/>
              <a:gd name="adj2" fmla="val 190795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기울기가 </a:t>
            </a:r>
            <a:r>
              <a:rPr lang="ko-KR" altLang="en-US" sz="1400" dirty="0" err="1">
                <a:solidFill>
                  <a:schemeClr val="tx1"/>
                </a:solidFill>
              </a:rPr>
              <a:t>음수면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증가하게 되는데 이는 결과적으로 접선의 기울기가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인 방향으로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조정 </a:t>
            </a:r>
          </a:p>
        </p:txBody>
      </p:sp>
    </p:spTree>
    <p:extLst>
      <p:ext uri="{BB962C8B-B14F-4D97-AF65-F5344CB8AC3E}">
        <p14:creationId xmlns:p14="http://schemas.microsoft.com/office/powerpoint/2010/main" val="34389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7" y="1193960"/>
            <a:ext cx="4267780" cy="5151503"/>
          </a:xfrm>
        </p:spPr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내리막 경사 따라 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접선의 기울기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맨 </a:t>
            </a:r>
            <a:r>
              <a:rPr lang="ko-KR" altLang="en-US" dirty="0"/>
              <a:t>아래의 볼록한 부분에서는 결국 접선의 기울기가 </a:t>
            </a:r>
            <a:r>
              <a:rPr lang="en-US" altLang="ko-KR" dirty="0" smtClean="0"/>
              <a:t>0</a:t>
            </a:r>
          </a:p>
          <a:p>
            <a:pPr lvl="1"/>
            <a:r>
              <a:rPr lang="en-US" altLang="ko-KR" dirty="0" smtClean="0"/>
              <a:t>cost</a:t>
            </a:r>
            <a:r>
              <a:rPr lang="ko-KR" altLang="en-US" dirty="0"/>
              <a:t>가 최소화가 되는 지점은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경사 </a:t>
            </a:r>
            <a:r>
              <a:rPr lang="ko-KR" altLang="en-US" dirty="0" err="1"/>
              <a:t>하강법의</a:t>
            </a:r>
            <a:r>
              <a:rPr lang="ko-KR" altLang="en-US" dirty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를 미분하여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</a:t>
            </a:r>
            <a:r>
              <a:rPr lang="ko-KR" altLang="en-US" dirty="0" smtClean="0"/>
              <a:t>구하고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접선의 </a:t>
            </a:r>
            <a:r>
              <a:rPr lang="ko-KR" altLang="en-US" dirty="0"/>
              <a:t>기울기가 낮은 방향으로 </a:t>
            </a:r>
            <a:r>
              <a:rPr lang="en-US" altLang="ko-KR" dirty="0"/>
              <a:t>W</a:t>
            </a:r>
            <a:r>
              <a:rPr lang="ko-KR" altLang="en-US" dirty="0"/>
              <a:t>의 값을 변경하고 다시 </a:t>
            </a:r>
            <a:r>
              <a:rPr lang="ko-KR" altLang="en-US" dirty="0" smtClean="0"/>
              <a:t>미분하고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과정을 접선의 기울기가 </a:t>
            </a:r>
            <a:r>
              <a:rPr lang="en-US" altLang="ko-KR" dirty="0"/>
              <a:t>0</a:t>
            </a:r>
            <a:r>
              <a:rPr lang="ko-KR" altLang="en-US" dirty="0"/>
              <a:t>인 곳을 향해 </a:t>
            </a:r>
            <a:r>
              <a:rPr lang="en-US" altLang="ko-KR" dirty="0"/>
              <a:t>W</a:t>
            </a:r>
            <a:r>
              <a:rPr lang="ko-KR" altLang="en-US" dirty="0"/>
              <a:t>의 값을 변경하는 작업을 반복하는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055" y="1941254"/>
            <a:ext cx="3848638" cy="35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최소로 하는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구하는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6" y="1285434"/>
            <a:ext cx="8619172" cy="4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오차역전파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621222" cy="5151503"/>
          </a:xfrm>
        </p:spPr>
        <p:txBody>
          <a:bodyPr/>
          <a:lstStyle/>
          <a:p>
            <a:r>
              <a:rPr lang="ko-KR" altLang="en-US" dirty="0" err="1" smtClean="0"/>
              <a:t>순전파와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역전파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순전파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순전파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를 계속 반복해 나가면서 오차 값이 적어지도록</a:t>
            </a:r>
            <a:endParaRPr lang="en-US" altLang="ko-KR" dirty="0" smtClean="0"/>
          </a:p>
          <a:p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힌튼이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엄청난 처리 속도의 증가 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61" y="373682"/>
            <a:ext cx="6216950" cy="59620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02" y="64939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https://blog.naver.com/samsjang/221033626685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89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6254" y="2588393"/>
            <a:ext cx="38314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0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회귀의 어원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분석</a:t>
            </a:r>
            <a:r>
              <a:rPr lang="en-US" altLang="ko-KR" dirty="0" smtClean="0"/>
              <a:t>(regression analysis)</a:t>
            </a:r>
          </a:p>
          <a:p>
            <a:pPr lvl="1"/>
            <a:r>
              <a:rPr lang="ko-KR" altLang="en-US" dirty="0"/>
              <a:t>관찰된 </a:t>
            </a:r>
            <a:r>
              <a:rPr lang="ko-KR" altLang="en-US" dirty="0" err="1"/>
              <a:t>연속형</a:t>
            </a:r>
            <a:r>
              <a:rPr lang="ko-KR" altLang="en-US" dirty="0"/>
              <a:t> 변수들에 대해 두 변수 사이의 모형을 </a:t>
            </a:r>
            <a:r>
              <a:rPr lang="ko-KR" altLang="en-US" dirty="0" smtClean="0"/>
              <a:t>구한 뒤 </a:t>
            </a:r>
            <a:r>
              <a:rPr lang="ko-KR" altLang="en-US" dirty="0"/>
              <a:t>적합도를 측정해 내는 분석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r>
              <a:rPr lang="ko-KR" altLang="en-US" dirty="0" smtClean="0"/>
              <a:t>회귀분석은 </a:t>
            </a:r>
            <a:r>
              <a:rPr lang="ko-KR" altLang="en-US" dirty="0"/>
              <a:t>시간에 따라 변화하는 데이터나 어떤 영향</a:t>
            </a:r>
            <a:r>
              <a:rPr lang="en-US" altLang="ko-KR" dirty="0"/>
              <a:t>, </a:t>
            </a:r>
            <a:r>
              <a:rPr lang="ko-KR" altLang="en-US" dirty="0"/>
              <a:t>가설적 실험</a:t>
            </a:r>
            <a:r>
              <a:rPr lang="en-US" altLang="ko-KR" dirty="0"/>
              <a:t>, </a:t>
            </a:r>
            <a:r>
              <a:rPr lang="ko-KR" altLang="en-US" dirty="0"/>
              <a:t>인과 관계의 </a:t>
            </a:r>
            <a:r>
              <a:rPr lang="ko-KR" altLang="en-US" dirty="0" smtClean="0"/>
              <a:t>모델링 등의 </a:t>
            </a:r>
            <a:r>
              <a:rPr lang="ko-KR" altLang="en-US" dirty="0"/>
              <a:t>통계적 예측에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회귀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: regress </a:t>
            </a:r>
            <a:r>
              <a:rPr lang="ko-KR" altLang="en-US" dirty="0" err="1"/>
              <a:t>리그레스</a:t>
            </a:r>
            <a:r>
              <a:rPr lang="en-US" altLang="ko-KR" dirty="0"/>
              <a:t>[*])</a:t>
            </a:r>
            <a:r>
              <a:rPr lang="ko-KR" altLang="en-US" dirty="0"/>
              <a:t>의 원래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옛날 </a:t>
            </a:r>
            <a:r>
              <a:rPr lang="ko-KR" altLang="en-US" dirty="0"/>
              <a:t>상태로 돌아가는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/>
              <a:t>유전학자 프랜시스 </a:t>
            </a:r>
            <a:r>
              <a:rPr lang="ko-KR" altLang="en-US" dirty="0" err="1"/>
              <a:t>골턴은</a:t>
            </a:r>
            <a:r>
              <a:rPr lang="ko-KR" altLang="en-US" dirty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평균으로의 회귀</a:t>
            </a:r>
            <a:r>
              <a:rPr lang="en-US" altLang="ko-KR" dirty="0" smtClean="0"/>
              <a:t>(regression to the mean)”</a:t>
            </a:r>
          </a:p>
          <a:p>
            <a:pPr lvl="2"/>
            <a:r>
              <a:rPr lang="ko-KR" altLang="en-US" dirty="0" smtClean="0"/>
              <a:t>부모의 </a:t>
            </a:r>
            <a:r>
              <a:rPr lang="ko-KR" altLang="en-US" dirty="0"/>
              <a:t>키와 아이들의 키 사이의 연관 관계를 연구하면서 부모와 자녀의 </a:t>
            </a:r>
            <a:r>
              <a:rPr lang="ko-KR" altLang="en-US" dirty="0" smtClean="0"/>
              <a:t>키 사이에는 </a:t>
            </a:r>
            <a:r>
              <a:rPr lang="ko-KR" altLang="en-US" dirty="0"/>
              <a:t>선형적인 관계가 있고 키가 커지거나 작아지는 것보다는 전체 키 평균으로 돌아가려는 경향이 있다는 가설을 세웠으며 이를 분석하는 방법을 </a:t>
            </a:r>
            <a:r>
              <a:rPr lang="en-US" altLang="ko-KR" dirty="0"/>
              <a:t>"</a:t>
            </a:r>
            <a:r>
              <a:rPr lang="ko-KR" altLang="en-US" dirty="0"/>
              <a:t>회귀분석</a:t>
            </a:r>
            <a:r>
              <a:rPr lang="en-US" altLang="ko-KR" dirty="0"/>
              <a:t>"</a:t>
            </a:r>
            <a:r>
              <a:rPr lang="ko-KR" altLang="en-US" dirty="0"/>
              <a:t>이라고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</a:t>
            </a:r>
            <a:r>
              <a:rPr lang="ko-KR" altLang="en-US" dirty="0"/>
              <a:t>경험적 연구 이후</a:t>
            </a:r>
            <a:r>
              <a:rPr lang="en-US" altLang="ko-KR" dirty="0"/>
              <a:t>, </a:t>
            </a:r>
            <a:r>
              <a:rPr lang="ko-KR" altLang="en-US" dirty="0"/>
              <a:t>칼 </a:t>
            </a:r>
            <a:r>
              <a:rPr lang="ko-KR" altLang="en-US" dirty="0" err="1"/>
              <a:t>피어슨은</a:t>
            </a:r>
            <a:r>
              <a:rPr lang="ko-KR" altLang="en-US" dirty="0"/>
              <a:t> 아버지와 아들의 키를 조사한 결과를 바탕으로 함수 관계를 도출하여 회귀분석 이론을 수학적으로 </a:t>
            </a:r>
            <a:r>
              <a:rPr lang="ko-KR" altLang="en-US" dirty="0" smtClean="0"/>
              <a:t>정립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21-8-reg-basic.ipynb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4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 = </a:t>
            </a:r>
            <a:r>
              <a:rPr lang="en-US" altLang="ko-KR" dirty="0" smtClean="0"/>
              <a:t>2x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해당하는 값을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2"/>
            <a:r>
              <a:rPr lang="fr-FR" altLang="ko-KR" dirty="0"/>
              <a:t>x_train = [1, 2, 3, 4]</a:t>
            </a:r>
            <a:br>
              <a:rPr lang="fr-FR" altLang="ko-KR" dirty="0"/>
            </a:br>
            <a:r>
              <a:rPr lang="fr-FR" altLang="ko-KR" dirty="0"/>
              <a:t>y_train = [2, 4, 6, </a:t>
            </a:r>
            <a:r>
              <a:rPr lang="fr-FR" altLang="ko-KR" dirty="0" smtClean="0"/>
              <a:t>8]</a:t>
            </a:r>
          </a:p>
          <a:p>
            <a:pPr lvl="1"/>
            <a:r>
              <a:rPr lang="ko-KR" altLang="en-US" dirty="0" smtClean="0"/>
              <a:t>테스트 데이터</a:t>
            </a:r>
            <a:endParaRPr lang="en-US" altLang="ko-KR" dirty="0" smtClean="0"/>
          </a:p>
          <a:p>
            <a:pPr lvl="2"/>
            <a:r>
              <a:rPr lang="en-US" altLang="ko-KR" dirty="0" err="1"/>
              <a:t>x_test</a:t>
            </a:r>
            <a:r>
              <a:rPr lang="en-US" altLang="ko-KR" dirty="0"/>
              <a:t> = [1.2, 2.3, 3.4, 4.5]</a:t>
            </a:r>
            <a:br>
              <a:rPr lang="en-US" altLang="ko-KR" dirty="0"/>
            </a:br>
            <a:r>
              <a:rPr lang="en-US" altLang="ko-KR" dirty="0" err="1"/>
              <a:t>y_test</a:t>
            </a:r>
            <a:r>
              <a:rPr lang="en-US" altLang="ko-KR" dirty="0"/>
              <a:t> = [2.4, 4.6, 6.8, 9.0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 예측되는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출력</a:t>
            </a:r>
            <a:endParaRPr lang="en-US" altLang="ko-KR" dirty="0" smtClean="0"/>
          </a:p>
          <a:p>
            <a:pPr lvl="2"/>
            <a:r>
              <a:rPr lang="en-US" altLang="ko-KR" dirty="0"/>
              <a:t>[3.5, 5, 5.5, 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r>
              <a:rPr lang="ko-KR" altLang="en-US" dirty="0" smtClean="0"/>
              <a:t>활성화 함수</a:t>
            </a:r>
            <a:r>
              <a:rPr lang="en-US" altLang="ko-KR" dirty="0" smtClean="0"/>
              <a:t> linear</a:t>
            </a:r>
          </a:p>
          <a:p>
            <a:pPr lvl="1"/>
            <a:r>
              <a:rPr lang="ko-KR" altLang="en-US" dirty="0"/>
              <a:t>디폴트 값</a:t>
            </a:r>
            <a:r>
              <a:rPr lang="en-US" altLang="ko-KR" dirty="0"/>
              <a:t>, </a:t>
            </a:r>
            <a:r>
              <a:rPr lang="ko-KR" altLang="en-US" dirty="0" smtClean="0"/>
              <a:t>입력 뉴런과 가중치로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계산된 </a:t>
            </a:r>
            <a:r>
              <a:rPr lang="ko-KR" altLang="en-US" dirty="0"/>
              <a:t>결과값이 그대로 출력으로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2767" y="3397002"/>
            <a:ext cx="7985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문제와 정답 데이터 지정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②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구성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                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입력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=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여러 개 원소의 </a:t>
            </a:r>
            <a:r>
              <a:rPr lang="ko-KR" altLang="en-US" sz="140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일차원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배열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그대로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출력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),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'linear'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#Dense(1,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input_dim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=1)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05405" y="1363849"/>
            <a:ext cx="3654862" cy="3339983"/>
            <a:chOff x="5137360" y="1112279"/>
            <a:chExt cx="3654862" cy="333998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4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확률적 </a:t>
            </a:r>
            <a:r>
              <a:rPr lang="ko-KR" altLang="en-US" dirty="0" err="1" smtClean="0"/>
              <a:t>경사하강법</a:t>
            </a:r>
            <a:r>
              <a:rPr lang="en-US" altLang="ko-KR" dirty="0"/>
              <a:t>(Stochastic Gradient Descent)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optimizer</a:t>
            </a:r>
            <a:r>
              <a:rPr lang="en-US" altLang="ko-KR" dirty="0"/>
              <a:t>=</a:t>
            </a:r>
            <a:r>
              <a:rPr lang="en-US" altLang="ko-KR" dirty="0" smtClean="0"/>
              <a:t>'SGD‘</a:t>
            </a:r>
          </a:p>
          <a:p>
            <a:pPr lvl="2"/>
            <a:r>
              <a:rPr lang="ko-KR" altLang="en-US" dirty="0" smtClean="0"/>
              <a:t>경사하강법의 </a:t>
            </a:r>
            <a:r>
              <a:rPr lang="ko-KR" altLang="en-US" dirty="0" err="1" smtClean="0"/>
              <a:t>계산량을</a:t>
            </a:r>
            <a:r>
              <a:rPr lang="ko-KR" altLang="en-US" dirty="0" smtClean="0"/>
              <a:t> 줄이기 위해 확률적 방법으로 경사하강법을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전체를 계산하지 않고 확률적으로 일부 샘플로 계산</a:t>
            </a:r>
            <a:endParaRPr lang="en-US" altLang="ko-KR" dirty="0" smtClean="0"/>
          </a:p>
          <a:p>
            <a:r>
              <a:rPr lang="en-US" altLang="ko-KR" dirty="0" err="1" smtClean="0"/>
              <a:t>mae</a:t>
            </a:r>
            <a:endParaRPr lang="en-US" altLang="ko-KR" dirty="0" smtClean="0"/>
          </a:p>
          <a:p>
            <a:pPr lvl="1"/>
            <a:r>
              <a:rPr lang="ko-KR" altLang="en-US" dirty="0"/>
              <a:t>평균 절대 오차</a:t>
            </a:r>
            <a:r>
              <a:rPr lang="en-US" altLang="ko-KR" dirty="0"/>
              <a:t>(MAE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모든 예측과 정답과의 오차 합의 평균</a:t>
            </a:r>
            <a:endParaRPr lang="en-US" altLang="ko-KR" dirty="0"/>
          </a:p>
          <a:p>
            <a:pPr lvl="2"/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오차의 </a:t>
            </a:r>
            <a:r>
              <a:rPr lang="ko-KR" altLang="en-US" dirty="0" err="1" smtClean="0"/>
              <a:t>갯수</a:t>
            </a:r>
            <a:endParaRPr lang="ko-KR" altLang="en-US" dirty="0"/>
          </a:p>
          <a:p>
            <a:pPr lvl="2"/>
            <a:r>
              <a:rPr lang="ko-KR" altLang="en-US" dirty="0"/>
              <a:t>∑ </a:t>
            </a:r>
            <a:r>
              <a:rPr lang="en-US" altLang="ko-KR" dirty="0"/>
              <a:t>= </a:t>
            </a:r>
            <a:r>
              <a:rPr lang="ko-KR" altLang="en-US" dirty="0"/>
              <a:t>합을 나타내는 기호</a:t>
            </a:r>
          </a:p>
          <a:p>
            <a:r>
              <a:rPr lang="en-US" altLang="ko-KR" dirty="0" err="1" smtClean="0"/>
              <a:t>mse</a:t>
            </a:r>
            <a:endParaRPr lang="en-US" altLang="ko-KR" dirty="0" smtClean="0"/>
          </a:p>
          <a:p>
            <a:pPr lvl="1"/>
            <a:r>
              <a:rPr lang="ko-KR" altLang="en-US" dirty="0"/>
              <a:t>오차 평균 </a:t>
            </a:r>
            <a:r>
              <a:rPr lang="ko-KR" altLang="en-US" dirty="0" err="1"/>
              <a:t>제곱합</a:t>
            </a:r>
            <a:r>
              <a:rPr lang="en-US" altLang="ko-KR" dirty="0"/>
              <a:t>(Mean Squared Error, MSE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모든 예측과 정답과의 오차 </a:t>
            </a:r>
            <a:r>
              <a:rPr lang="ko-KR" altLang="en-US" dirty="0" smtClean="0"/>
              <a:t>제곱 합의 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0058" y="4926619"/>
            <a:ext cx="7437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③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학습에 필요한 최적화 방법과 손실 함수 등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정보를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Mean Absolute Error, Mean Squared Error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583" y="3967854"/>
            <a:ext cx="2455581" cy="822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92" y="3069904"/>
            <a:ext cx="2127697" cy="6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</a:t>
            </a:r>
            <a:r>
              <a:rPr lang="ko-KR" altLang="en-US" dirty="0" smtClean="0"/>
              <a:t>회귀 모델 정보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03" y="2667554"/>
            <a:ext cx="5200650" cy="16668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3452" y="16770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표시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시각화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모델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히스토리</a:t>
            </a:r>
            <a:r>
              <a:rPr lang="ko-KR" altLang="en-US" dirty="0" smtClean="0"/>
              <a:t>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(loss)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정확도 </a:t>
            </a:r>
            <a:r>
              <a:rPr lang="en-US" altLang="ko-KR" dirty="0"/>
              <a:t>(</a:t>
            </a:r>
            <a:r>
              <a:rPr lang="en-US" altLang="ko-KR" dirty="0" smtClean="0"/>
              <a:t>accuracy)</a:t>
            </a:r>
            <a:endParaRPr lang="en-US" altLang="ko-KR" dirty="0"/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val_loss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정확도 </a:t>
            </a:r>
            <a:r>
              <a:rPr lang="en-US" altLang="ko-KR" dirty="0"/>
              <a:t>(</a:t>
            </a:r>
            <a:r>
              <a:rPr lang="en-US" altLang="ko-KR" dirty="0" err="1"/>
              <a:t>val_acc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45176" y="3007874"/>
            <a:ext cx="6448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④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데이터 학습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훈련과정 정보를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history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객체에 저장 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500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4141814"/>
            <a:ext cx="7237503" cy="2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회귀 모델 성능 평가 및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성능 평가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44583" y="1734070"/>
            <a:ext cx="70060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⑤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데이터로 성능 평가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손실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584" y="4109555"/>
            <a:ext cx="530787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x = [3.5, 5, 5.5, 6]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의 예측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예측 값만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차원으로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pred.squeeze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68" y="5092152"/>
            <a:ext cx="3590925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7" y="3039862"/>
            <a:ext cx="76104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</a:t>
            </a:r>
            <a:r>
              <a:rPr lang="en-US" altLang="ko-KR" dirty="0" err="1" smtClean="0"/>
              <a:t>mae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1189" y="1193960"/>
            <a:ext cx="67099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['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'], label='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76" y="3089750"/>
            <a:ext cx="4455607" cy="3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값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3073" y="2491536"/>
            <a:ext cx="58565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'label'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74" y="962978"/>
            <a:ext cx="4417658" cy="3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입출력 층만 존재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60052" y="410956"/>
            <a:ext cx="6040876" cy="62940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버전 1.x만 가능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tensorflow.ke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ras.models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altLang="ko-KR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② 모델 구성(생성)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),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linear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=1)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③ 학습에 필요한 최적화 방법과 손실 함수 등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훈련에 사용할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)와 손실 함수,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출력정보를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Squared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model.compile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'SGD'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=[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모델을 표시(시각화)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model.summary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생성된 모델로 훈련 데이터 학습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⑤ 테스트 데이터로 성능 평가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6.8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9.0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'정확도:'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model.evaluate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021" y="2588393"/>
            <a:ext cx="5781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(linear regression)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78987" y="2588393"/>
            <a:ext cx="51860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 + 1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75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다음을 예측해 보세요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 </a:t>
            </a:r>
            <a:r>
              <a:rPr lang="en-US" altLang="ko-KR" dirty="0" smtClean="0"/>
              <a:t>= [0, 1, 2, 3, 4] </a:t>
            </a:r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[1, 3, 5, ?, ?]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3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케라스로</a:t>
            </a:r>
            <a:r>
              <a:rPr lang="ko-KR" altLang="en-US" dirty="0" smtClean="0"/>
              <a:t>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34933" y="1193960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케라스와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학습에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데이터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, 3, 4]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x[:3]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en-US" altLang="ko-KR" dirty="0" smtClean="0"/>
              <a:t>, </a:t>
            </a:r>
            <a:r>
              <a:rPr lang="en-US" altLang="ko-KR" dirty="0"/>
              <a:t>?, </a:t>
            </a:r>
            <a:r>
              <a:rPr lang="en-US" altLang="ko-KR" dirty="0" smtClean="0"/>
              <a:t>?]</a:t>
            </a:r>
          </a:p>
          <a:p>
            <a:pPr lvl="2"/>
            <a:r>
              <a:rPr lang="en-US" altLang="ko-KR" dirty="0" smtClean="0"/>
              <a:t>y[:3]</a:t>
            </a:r>
          </a:p>
          <a:p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뒤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데이터 사용 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[0, 1, 2, </a:t>
            </a:r>
            <a:r>
              <a:rPr lang="en-US" altLang="ko-KR" dirty="0">
                <a:solidFill>
                  <a:srgbClr val="00B0F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4</a:t>
            </a:r>
            <a:r>
              <a:rPr lang="en-US" altLang="ko-KR" dirty="0"/>
              <a:t>] </a:t>
            </a:r>
          </a:p>
          <a:p>
            <a:pPr lvl="2"/>
            <a:r>
              <a:rPr lang="en-US" altLang="ko-KR" dirty="0" smtClean="0"/>
              <a:t>x[3:]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[1, 3, </a:t>
            </a:r>
            <a:r>
              <a:rPr lang="en-US" altLang="ko-KR" dirty="0" smtClean="0"/>
              <a:t>5,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 smtClean="0"/>
              <a:t>y[3:]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11711" y="1305244"/>
            <a:ext cx="56281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[:3])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(y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[:3])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가장 간단히 </a:t>
            </a:r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5501559" cy="5151503"/>
          </a:xfrm>
        </p:spPr>
        <p:txBody>
          <a:bodyPr/>
          <a:lstStyle/>
          <a:p>
            <a:r>
              <a:rPr lang="en-US" altLang="ko-KR" dirty="0" smtClean="0"/>
              <a:t>y[3:]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값을 맞추는 </a:t>
            </a:r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모델에서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완전연결계층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fully connected or dense layer</a:t>
            </a:r>
          </a:p>
          <a:p>
            <a:pPr lvl="3"/>
            <a:r>
              <a:rPr lang="ko-KR" altLang="en-US" dirty="0" smtClean="0"/>
              <a:t>입력 벡터에 가중치 벡터를 </a:t>
            </a:r>
            <a:r>
              <a:rPr lang="ko-KR" altLang="en-US" dirty="0" err="1" smtClean="0"/>
              <a:t>내적하고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편향값을</a:t>
            </a:r>
            <a:r>
              <a:rPr lang="ko-KR" altLang="en-US" dirty="0" smtClean="0"/>
              <a:t> 빼주는 연산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387682" y="4591223"/>
            <a:ext cx="3362881" cy="1293727"/>
            <a:chOff x="5334414" y="4795415"/>
            <a:chExt cx="3362881" cy="1293727"/>
          </a:xfrm>
        </p:grpSpPr>
        <p:sp>
          <p:nvSpPr>
            <p:cNvPr id="6" name="타원 5"/>
            <p:cNvSpPr/>
            <p:nvPr/>
          </p:nvSpPr>
          <p:spPr>
            <a:xfrm>
              <a:off x="6382329" y="4913732"/>
              <a:ext cx="1214244" cy="11504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7373" y="5288922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Wx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 + 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0" name="직선 화살표 연결선 9"/>
            <p:cNvCxnSpPr>
              <a:stCxn id="6" idx="6"/>
            </p:cNvCxnSpPr>
            <p:nvPr/>
          </p:nvCxnSpPr>
          <p:spPr>
            <a:xfrm flipV="1">
              <a:off x="7596573" y="5488977"/>
              <a:ext cx="7253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374771" y="5261604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y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7679" y="5689032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x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4414" y="4795415"/>
              <a:ext cx="344966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5634562" y="4995471"/>
              <a:ext cx="747767" cy="287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5665488" y="5661714"/>
              <a:ext cx="716841" cy="28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95181" y="5602201"/>
              <a:ext cx="444352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6357" y="2842254"/>
            <a:ext cx="565682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지정한 후 학습</a:t>
            </a:r>
            <a:endParaRPr lang="en-US" altLang="ko-KR" sz="12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 smtClean="0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＇SGD＇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err="1" smtClean="0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＇Targets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):＇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137360" y="1112279"/>
            <a:ext cx="3654862" cy="3339983"/>
            <a:chOff x="5137360" y="1112279"/>
            <a:chExt cx="3654862" cy="33399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1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smtClean="0"/>
              <a:t>예측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①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패키지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tensorflow</a:t>
            </a:r>
            <a:r>
              <a:rPr lang="en-US" altLang="ko-KR" dirty="0"/>
              <a:t> as 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numpy</a:t>
            </a:r>
            <a:r>
              <a:rPr lang="en-US" altLang="ko-KR" dirty="0"/>
              <a:t> as np</a:t>
            </a:r>
          </a:p>
          <a:p>
            <a:r>
              <a:rPr lang="ko-KR" altLang="en-US" dirty="0" smtClean="0"/>
              <a:t>② 데이터 지정</a:t>
            </a:r>
            <a:endParaRPr lang="en-US" altLang="ko-KR" dirty="0" smtClean="0"/>
          </a:p>
          <a:p>
            <a:pPr lvl="1"/>
            <a:r>
              <a:rPr lang="es-ES" altLang="ko-KR" dirty="0"/>
              <a:t>x = numpy.array([0, 1, 2, 3, 4])</a:t>
            </a:r>
          </a:p>
          <a:p>
            <a:pPr lvl="1"/>
            <a:r>
              <a:rPr lang="es-ES" altLang="ko-KR" dirty="0"/>
              <a:t>y = numpy.array([1, 3, 5, 7, 9]) #y = x * 2 + </a:t>
            </a:r>
            <a:r>
              <a:rPr lang="es-ES" altLang="ko-KR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모델 구성</a:t>
            </a:r>
            <a:endParaRPr lang="en-US" altLang="ko-KR" dirty="0" smtClean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 smtClean="0"/>
              <a:t>tf.keras.models.Sequential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 smtClean="0"/>
              <a:t>model.add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tf.keras.layers.Dense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출력수</a:t>
            </a:r>
            <a:r>
              <a:rPr lang="en-US" altLang="ko-KR" dirty="0" smtClean="0"/>
              <a:t>, </a:t>
            </a:r>
            <a:r>
              <a:rPr lang="en-US" altLang="ko-KR" dirty="0" err="1"/>
              <a:t>input_shape</a:t>
            </a:r>
            <a:r>
              <a:rPr lang="en-US" altLang="ko-KR" dirty="0" smtClean="0"/>
              <a:t>=(</a:t>
            </a:r>
            <a:r>
              <a:rPr lang="ko-KR" altLang="en-US" dirty="0" err="1" smtClean="0"/>
              <a:t>입력수</a:t>
            </a:r>
            <a:r>
              <a:rPr lang="en-US" altLang="ko-KR" dirty="0" smtClean="0"/>
              <a:t>,)))</a:t>
            </a:r>
          </a:p>
          <a:p>
            <a:r>
              <a:rPr lang="ko-KR" altLang="en-US" dirty="0"/>
              <a:t>④ </a:t>
            </a:r>
            <a:r>
              <a:rPr lang="ko-KR" altLang="en-US" dirty="0" smtClean="0"/>
              <a:t>최적화 방법과 손실 함수 지정해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</a:t>
            </a:r>
            <a:r>
              <a:rPr lang="ko-KR" altLang="en-US" dirty="0"/>
              <a:t>모델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model.compile</a:t>
            </a:r>
            <a:r>
              <a:rPr lang="en-US" altLang="ko-KR" dirty="0"/>
              <a:t>(</a:t>
            </a:r>
            <a:r>
              <a:rPr lang="ko-KR" altLang="en-US" dirty="0"/>
              <a:t>＇</a:t>
            </a:r>
            <a:r>
              <a:rPr lang="en-US" altLang="ko-KR" dirty="0"/>
              <a:t>SGD</a:t>
            </a:r>
            <a:r>
              <a:rPr lang="ko-KR" altLang="en-US" dirty="0"/>
              <a:t>＇</a:t>
            </a:r>
            <a:r>
              <a:rPr lang="en-US" altLang="ko-KR" dirty="0"/>
              <a:t>, </a:t>
            </a:r>
            <a:r>
              <a:rPr lang="ko-KR" altLang="en-US" dirty="0"/>
              <a:t>＇</a:t>
            </a:r>
            <a:r>
              <a:rPr lang="en-US" altLang="ko-KR" dirty="0" err="1"/>
              <a:t>mse</a:t>
            </a:r>
            <a:r>
              <a:rPr lang="ko-KR" altLang="en-US" dirty="0"/>
              <a:t>＇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ko-KR" altLang="en-US" dirty="0"/>
              <a:t>⑤ 생성된 </a:t>
            </a:r>
            <a:r>
              <a:rPr lang="ko-KR" altLang="en-US" dirty="0" smtClean="0"/>
              <a:t>모델로 훈련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⑥ 성능 평가</a:t>
            </a:r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⑦ </a:t>
            </a:r>
            <a:r>
              <a:rPr lang="ko-KR" altLang="en-US" dirty="0" smtClean="0"/>
              <a:t>테스트 </a:t>
            </a:r>
            <a:r>
              <a:rPr lang="ko-KR" altLang="en-US" dirty="0"/>
              <a:t>데이터로 결과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(…)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748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8636" y="1024836"/>
            <a:ext cx="75948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(x[:2])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(y[:2])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7949" y="2588393"/>
            <a:ext cx="7148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보스톤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주택 가격 예측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7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21-9-boston_regression.ipynb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35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활성화 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en-US" altLang="ko-KR" dirty="0" smtClean="0"/>
          </a:p>
          <a:p>
            <a:r>
              <a:rPr lang="en-US" altLang="ko-KR" dirty="0" smtClean="0"/>
              <a:t>Sigmoid</a:t>
            </a:r>
          </a:p>
          <a:p>
            <a:r>
              <a:rPr lang="en-US" altLang="ko-KR" dirty="0" err="1" smtClean="0"/>
              <a:t>Tanh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64" y="44389"/>
            <a:ext cx="4833219" cy="67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보스톤</a:t>
            </a:r>
            <a:r>
              <a:rPr lang="ko-KR" altLang="en-US" dirty="0" smtClean="0"/>
              <a:t> 주택 가격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1978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보스톤</a:t>
            </a:r>
            <a:r>
              <a:rPr lang="ko-KR" altLang="en-US" dirty="0" smtClean="0"/>
              <a:t> 지역 주택 가격 데이터 셋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506 </a:t>
            </a:r>
            <a:r>
              <a:rPr lang="ko-KR" altLang="en-US" dirty="0" smtClean="0"/>
              <a:t>개 타운의 주택 가격 중앙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천 달러 단위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범죄율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고속도로 까지 거리 등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가지 특성</a:t>
            </a:r>
            <a:r>
              <a:rPr lang="en-US" altLang="ko-KR" dirty="0" smtClean="0"/>
              <a:t>, p93</a:t>
            </a:r>
          </a:p>
          <a:p>
            <a:pPr lvl="1"/>
            <a:r>
              <a:rPr lang="ko-KR" altLang="en-US" dirty="0" smtClean="0"/>
              <a:t>학습 데이터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404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데이터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2" y="3747327"/>
            <a:ext cx="5829300" cy="2524125"/>
          </a:xfrm>
          <a:prstGeom prst="rect">
            <a:avLst/>
          </a:prstGeom>
        </p:spPr>
      </p:pic>
      <p:pic>
        <p:nvPicPr>
          <p:cNvPr id="6" name="Picture 2" descr="https://blobscdn.gitbook.com/v0/b/gitbook-28427.appspot.com/o/assets%2F-LeR-GoH6BL7vjJGC8as%2F-LeR-Xs49WNTJmZIKLYU%2F-LeR-ZK2s3z3hGEJvuWx%2Fimage%20(258).png?generation=1557395560696752&amp;alt=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12" y="2153205"/>
            <a:ext cx="4085119" cy="15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63214" y="5981982"/>
            <a:ext cx="469826" cy="28947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6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회귀와 </a:t>
            </a:r>
            <a:r>
              <a:rPr lang="ko-KR" altLang="en-US" dirty="0" err="1"/>
              <a:t>로지스틱</a:t>
            </a:r>
            <a:r>
              <a:rPr lang="ko-KR" altLang="en-US" dirty="0"/>
              <a:t> 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ko-KR" altLang="en-US" dirty="0"/>
              <a:t>선형 회귀 분석</a:t>
            </a:r>
            <a:r>
              <a:rPr lang="en-US" altLang="ko-KR" dirty="0"/>
              <a:t>(Simple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특징이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키로 몸무게 추정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다중 </a:t>
            </a:r>
            <a:r>
              <a:rPr lang="ko-KR" altLang="en-US" dirty="0"/>
              <a:t>선형 회귀 분석</a:t>
            </a:r>
            <a:r>
              <a:rPr lang="en-US" altLang="ko-KR" dirty="0"/>
              <a:t>(Multiple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특징이 여러 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역세권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아파트 평수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주소로 아파트값을 추정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/>
              <a:t>회귀</a:t>
            </a:r>
            <a:r>
              <a:rPr lang="en-US" altLang="ko-KR" dirty="0"/>
              <a:t>(Logistic Regression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이진 분류</a:t>
            </a:r>
            <a:r>
              <a:rPr lang="en-US" altLang="ko-KR" dirty="0"/>
              <a:t>(Binary Classification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하나 또는 여러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타이타닉의 승객 정보로 죽음을 추정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35" y="1674633"/>
            <a:ext cx="2590742" cy="588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54" y="3847071"/>
            <a:ext cx="4883733" cy="4844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687" y="3652213"/>
            <a:ext cx="1610864" cy="23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주택가격과 같은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변수를 예측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회귀 분석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보스턴 </a:t>
            </a:r>
            <a:r>
              <a:rPr lang="ko-KR" altLang="en-US" dirty="0"/>
              <a:t>주택가격 데이터는 행이 </a:t>
            </a:r>
            <a:r>
              <a:rPr lang="en-US" altLang="ko-KR" dirty="0"/>
              <a:t>506, </a:t>
            </a:r>
            <a:r>
              <a:rPr lang="ko-KR" altLang="en-US" dirty="0"/>
              <a:t>열이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변수 주택가격</a:t>
            </a:r>
            <a:r>
              <a:rPr lang="en-US" altLang="ko-KR" dirty="0"/>
              <a:t>(</a:t>
            </a:r>
            <a:r>
              <a:rPr lang="ko-KR" altLang="en-US" dirty="0" err="1"/>
              <a:t>중위값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나머지 </a:t>
            </a:r>
            <a:r>
              <a:rPr lang="en-US" altLang="ko-KR" dirty="0" smtClean="0"/>
              <a:t>13</a:t>
            </a:r>
            <a:r>
              <a:rPr lang="ko-KR" altLang="en-US" dirty="0"/>
              <a:t>개 변수로 예측하는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/>
              <a:t>CRIM: </a:t>
            </a:r>
            <a:r>
              <a:rPr lang="ko-KR" altLang="en-US" dirty="0" err="1"/>
              <a:t>자치시</a:t>
            </a:r>
            <a:r>
              <a:rPr lang="en-US" altLang="ko-KR" dirty="0"/>
              <a:t>(town) </a:t>
            </a:r>
            <a:r>
              <a:rPr lang="ko-KR" altLang="en-US" dirty="0"/>
              <a:t>별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범죄율</a:t>
            </a:r>
            <a:endParaRPr lang="ko-KR" altLang="en-US" dirty="0"/>
          </a:p>
          <a:p>
            <a:pPr lvl="2"/>
            <a:r>
              <a:rPr lang="en-US" altLang="ko-KR" dirty="0"/>
              <a:t>ZN: 25,000 </a:t>
            </a:r>
            <a:r>
              <a:rPr lang="ko-KR" altLang="en-US" dirty="0" err="1"/>
              <a:t>평방피트를</a:t>
            </a:r>
            <a:r>
              <a:rPr lang="ko-KR" altLang="en-US" dirty="0"/>
              <a:t> 초과하는 거주지역의 비율</a:t>
            </a:r>
          </a:p>
          <a:p>
            <a:pPr lvl="2"/>
            <a:r>
              <a:rPr lang="en-US" altLang="ko-KR" dirty="0"/>
              <a:t>INDUS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비소매상업지역이 </a:t>
            </a:r>
            <a:r>
              <a:rPr lang="ko-KR" altLang="en-US" dirty="0"/>
              <a:t>점유하고 있는 토지의 비율</a:t>
            </a:r>
          </a:p>
          <a:p>
            <a:pPr lvl="2"/>
            <a:r>
              <a:rPr lang="en-US" altLang="ko-KR" dirty="0"/>
              <a:t>CHAS: </a:t>
            </a:r>
            <a:r>
              <a:rPr lang="ko-KR" altLang="en-US" dirty="0" err="1"/>
              <a:t>찰스강에</a:t>
            </a:r>
            <a:r>
              <a:rPr lang="ko-KR" altLang="en-US" dirty="0"/>
              <a:t> 대한 더미변수</a:t>
            </a:r>
            <a:r>
              <a:rPr lang="en-US" altLang="ko-KR" dirty="0"/>
              <a:t>(</a:t>
            </a:r>
            <a:r>
              <a:rPr lang="ko-KR" altLang="en-US" dirty="0"/>
              <a:t>강의 경계에 위치한 경우는 </a:t>
            </a:r>
            <a:r>
              <a:rPr lang="en-US" altLang="ko-KR" dirty="0"/>
              <a:t>1, </a:t>
            </a:r>
            <a:r>
              <a:rPr lang="ko-KR" altLang="en-US" dirty="0"/>
              <a:t>아니면 </a:t>
            </a:r>
            <a:r>
              <a:rPr lang="en-US" altLang="ko-KR" dirty="0"/>
              <a:t>0)</a:t>
            </a:r>
          </a:p>
          <a:p>
            <a:pPr lvl="2"/>
            <a:r>
              <a:rPr lang="en-US" altLang="ko-KR" dirty="0"/>
              <a:t>NOX: 10ppm </a:t>
            </a:r>
            <a:r>
              <a:rPr lang="ko-KR" altLang="en-US" dirty="0"/>
              <a:t>당 농축 일산화질소</a:t>
            </a:r>
          </a:p>
          <a:p>
            <a:pPr lvl="2"/>
            <a:r>
              <a:rPr lang="en-US" altLang="ko-KR" dirty="0"/>
              <a:t>RM: </a:t>
            </a:r>
            <a:r>
              <a:rPr lang="ko-KR" altLang="en-US" dirty="0"/>
              <a:t>주택 </a:t>
            </a:r>
            <a:r>
              <a:rPr lang="en-US" altLang="ko-KR" dirty="0"/>
              <a:t>1</a:t>
            </a:r>
            <a:r>
              <a:rPr lang="ko-KR" altLang="en-US" dirty="0"/>
              <a:t>가구당 평균 방의 개수</a:t>
            </a:r>
          </a:p>
          <a:p>
            <a:pPr lvl="2"/>
            <a:r>
              <a:rPr lang="en-US" altLang="ko-KR" dirty="0"/>
              <a:t>AGE: 1940</a:t>
            </a:r>
            <a:r>
              <a:rPr lang="ko-KR" altLang="en-US" dirty="0"/>
              <a:t>년 이전에 건축된 </a:t>
            </a:r>
            <a:r>
              <a:rPr lang="ko-KR" altLang="en-US" dirty="0" err="1"/>
              <a:t>소유주택의</a:t>
            </a:r>
            <a:r>
              <a:rPr lang="ko-KR" altLang="en-US" dirty="0"/>
              <a:t> 비율</a:t>
            </a:r>
          </a:p>
          <a:p>
            <a:pPr lvl="2"/>
            <a:r>
              <a:rPr lang="en-US" altLang="ko-KR" dirty="0"/>
              <a:t>DIS: 5</a:t>
            </a:r>
            <a:r>
              <a:rPr lang="ko-KR" altLang="en-US" dirty="0"/>
              <a:t>개의 보스턴 직업센터까지의 접근성 지수</a:t>
            </a:r>
          </a:p>
          <a:p>
            <a:pPr lvl="2"/>
            <a:r>
              <a:rPr lang="en-US" altLang="ko-KR" dirty="0"/>
              <a:t>RAD: </a:t>
            </a:r>
            <a:r>
              <a:rPr lang="ko-KR" altLang="en-US" dirty="0"/>
              <a:t>방사형 도로까지의 접근성 지수</a:t>
            </a:r>
          </a:p>
          <a:p>
            <a:pPr lvl="2"/>
            <a:r>
              <a:rPr lang="en-US" altLang="ko-KR" dirty="0"/>
              <a:t>TAX: 10,000 </a:t>
            </a:r>
            <a:r>
              <a:rPr lang="ko-KR" altLang="en-US" dirty="0"/>
              <a:t>달러 당 재산세율</a:t>
            </a:r>
          </a:p>
          <a:p>
            <a:pPr lvl="2"/>
            <a:r>
              <a:rPr lang="en-US" altLang="ko-KR" dirty="0"/>
              <a:t>PTRATIO: </a:t>
            </a:r>
            <a:r>
              <a:rPr lang="ko-KR" altLang="en-US" dirty="0" err="1"/>
              <a:t>자치시</a:t>
            </a:r>
            <a:r>
              <a:rPr lang="en-US" altLang="ko-KR" dirty="0"/>
              <a:t>(town)</a:t>
            </a:r>
            <a:r>
              <a:rPr lang="ko-KR" altLang="en-US" dirty="0"/>
              <a:t>별 학생</a:t>
            </a:r>
            <a:r>
              <a:rPr lang="en-US" altLang="ko-KR" dirty="0"/>
              <a:t>/</a:t>
            </a:r>
            <a:r>
              <a:rPr lang="ko-KR" altLang="en-US" dirty="0"/>
              <a:t>교사 비율</a:t>
            </a:r>
          </a:p>
          <a:p>
            <a:pPr lvl="2"/>
            <a:r>
              <a:rPr lang="en-US" altLang="ko-KR" dirty="0"/>
              <a:t>B: 1000(Bk-0.63)^2, </a:t>
            </a:r>
            <a:r>
              <a:rPr lang="ko-KR" altLang="en-US" dirty="0"/>
              <a:t>여기서 </a:t>
            </a:r>
            <a:r>
              <a:rPr lang="en-US" altLang="ko-KR" dirty="0"/>
              <a:t>Bk</a:t>
            </a:r>
            <a:r>
              <a:rPr lang="ko-KR" altLang="en-US" dirty="0"/>
              <a:t>는 </a:t>
            </a:r>
            <a:r>
              <a:rPr lang="ko-KR" altLang="en-US" dirty="0" err="1"/>
              <a:t>자치시별</a:t>
            </a:r>
            <a:r>
              <a:rPr lang="ko-KR" altLang="en-US" dirty="0"/>
              <a:t> 흑인의 비율을 말함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LSTAT: </a:t>
            </a:r>
            <a:r>
              <a:rPr lang="ko-KR" altLang="en-US" dirty="0"/>
              <a:t>모집단의 하위계층의 비율</a:t>
            </a:r>
            <a:r>
              <a:rPr lang="en-US" altLang="ko-KR" dirty="0"/>
              <a:t>(%)</a:t>
            </a:r>
          </a:p>
          <a:p>
            <a:pPr lvl="1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MEDV</a:t>
            </a:r>
            <a:r>
              <a:rPr lang="en-US" altLang="ko-KR" dirty="0"/>
              <a:t>: </a:t>
            </a:r>
            <a:r>
              <a:rPr lang="ko-KR" altLang="en-US" dirty="0" smtClean="0"/>
              <a:t>주택가격</a:t>
            </a:r>
            <a:r>
              <a:rPr lang="en-US" altLang="ko-KR" dirty="0"/>
              <a:t>(</a:t>
            </a:r>
            <a:r>
              <a:rPr lang="ko-KR" altLang="en-US" dirty="0"/>
              <a:t>중앙값</a:t>
            </a:r>
            <a:r>
              <a:rPr lang="en-US" altLang="ko-KR" dirty="0"/>
              <a:t>) (</a:t>
            </a:r>
            <a:r>
              <a:rPr lang="ko-KR" altLang="en-US" dirty="0"/>
              <a:t>단위</a:t>
            </a:r>
            <a:r>
              <a:rPr lang="en-US" altLang="ko-KR" dirty="0"/>
              <a:t>: $1,000)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정규분포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=</a:t>
            </a:r>
            <a:r>
              <a:rPr lang="el-GR" altLang="ko-KR" dirty="0" smtClean="0"/>
              <a:t>μ</a:t>
            </a:r>
            <a:r>
              <a:rPr lang="en-US" altLang="ko-KR" dirty="0" smtClean="0"/>
              <a:t>(</a:t>
            </a:r>
            <a:r>
              <a:rPr lang="ko-KR" altLang="en-US" dirty="0" smtClean="0"/>
              <a:t>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=</a:t>
            </a:r>
            <a:r>
              <a:rPr lang="el-GR" altLang="ko-KR" dirty="0" smtClean="0"/>
              <a:t>σ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시그마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표준화 계산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Z</a:t>
            </a:r>
            <a:r>
              <a:rPr lang="ko-KR" altLang="en-US" dirty="0" smtClean="0"/>
              <a:t>값 계산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20" y="67373"/>
            <a:ext cx="4439449" cy="287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80" y="3950962"/>
            <a:ext cx="4439449" cy="2822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27" y="4906962"/>
            <a:ext cx="1761730" cy="910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022" y="2974485"/>
            <a:ext cx="5783579" cy="913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78" y="1702526"/>
            <a:ext cx="2085975" cy="6286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408" y="6402185"/>
            <a:ext cx="65426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7"/>
              </a:rPr>
              <a:t>https://</a:t>
            </a:r>
            <a:r>
              <a:rPr lang="ko-KR" altLang="en-US" sz="1100" dirty="0" smtClean="0">
                <a:hlinkClick r:id="rId7"/>
              </a:rPr>
              <a:t>datascienceschool.net/02%20mathematics/01.01%20%EA%B7%B8%EB%A6%AC%EC%8A%A4%20%EB%AC%B8%EC%9E%90.html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900541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자료의 표준화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Standardizing A Variable in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59" y="2485953"/>
            <a:ext cx="3043555" cy="244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5" y="1693412"/>
            <a:ext cx="4671060" cy="45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표준화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912094" cy="5151503"/>
          </a:xfrm>
        </p:spPr>
        <p:txBody>
          <a:bodyPr/>
          <a:lstStyle/>
          <a:p>
            <a:r>
              <a:rPr lang="ko-KR" altLang="en-US" dirty="0" smtClean="0"/>
              <a:t>표준화의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특성의 단위가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비율</a:t>
            </a:r>
            <a:r>
              <a:rPr lang="en-US" altLang="ko-KR" dirty="0" smtClean="0"/>
              <a:t>, 0/1, </a:t>
            </a:r>
            <a:r>
              <a:rPr lang="ko-KR" altLang="en-US" dirty="0" smtClean="0"/>
              <a:t>양수 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표준화</a:t>
            </a:r>
            <a:r>
              <a:rPr lang="en-US" altLang="ko-KR" dirty="0" smtClean="0"/>
              <a:t>(standardization)</a:t>
            </a:r>
            <a:r>
              <a:rPr lang="ko-KR" altLang="en-US" dirty="0" smtClean="0"/>
              <a:t>가 학습 효율에 좋음 </a:t>
            </a:r>
            <a:endParaRPr lang="en-US" altLang="ko-KR" dirty="0" smtClean="0"/>
          </a:p>
          <a:p>
            <a:r>
              <a:rPr lang="ko-KR" altLang="en-US" dirty="0" smtClean="0"/>
              <a:t>표준화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데이터</a:t>
            </a:r>
            <a:r>
              <a:rPr lang="en-US" altLang="ko-KR" dirty="0" smtClean="0"/>
              <a:t>:</a:t>
            </a:r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 err="1" smtClean="0"/>
              <a:t>train_X</a:t>
            </a:r>
            <a:r>
              <a:rPr lang="en-US" altLang="ko-KR" baseline="-25000" dirty="0" err="1" smtClean="0"/>
              <a:t>i</a:t>
            </a:r>
            <a:r>
              <a:rPr lang="en-US" altLang="ko-KR" dirty="0" smtClean="0"/>
              <a:t> - </a:t>
            </a:r>
            <a:r>
              <a:rPr lang="ko-KR" altLang="en-US" dirty="0"/>
              <a:t>학습데이터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 / </a:t>
            </a:r>
            <a:r>
              <a:rPr lang="ko-KR" altLang="en-US" dirty="0" smtClean="0"/>
              <a:t>학습데이터표준편차</a:t>
            </a:r>
            <a:endParaRPr lang="en-US" altLang="ko-KR" dirty="0" smtClean="0"/>
          </a:p>
          <a:p>
            <a:pPr lvl="3"/>
            <a:r>
              <a:rPr lang="ko-KR" altLang="en-US" dirty="0"/>
              <a:t>정규 분포를 가정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데이터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 err="1" smtClean="0"/>
              <a:t>test_X</a:t>
            </a:r>
            <a:r>
              <a:rPr lang="en-US" altLang="ko-KR" baseline="-25000" dirty="0" err="1" smtClean="0"/>
              <a:t>i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학습데이터평균</a:t>
            </a:r>
            <a:r>
              <a:rPr lang="en-US" altLang="ko-KR" dirty="0"/>
              <a:t>) / </a:t>
            </a:r>
            <a:r>
              <a:rPr lang="ko-KR" altLang="en-US" dirty="0" smtClean="0"/>
              <a:t>학습데이터표준편차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테스트데이터가 정규 </a:t>
            </a:r>
            <a:r>
              <a:rPr lang="ko-KR" altLang="en-US" dirty="0"/>
              <a:t>분포를 </a:t>
            </a:r>
            <a:r>
              <a:rPr lang="ko-KR" altLang="en-US" dirty="0" smtClean="0"/>
              <a:t>가정할 수 없으므로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04480" y="1436715"/>
            <a:ext cx="329563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4.12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전처리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정규화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x_mean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train_X.mean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x_std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train_X.std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-=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x_mean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x_std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-=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x_mean</a:t>
            </a:r>
            <a:endParaRPr lang="en-US" altLang="ko-KR" sz="14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/=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x_std</a:t>
            </a:r>
            <a:endParaRPr lang="en-US" altLang="ko-KR" sz="14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y_mean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train_Y.mean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y_std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train_Y.std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-=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y_mean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y_std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-=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y_mean</a:t>
            </a:r>
            <a:endParaRPr lang="en-US" altLang="ko-KR" sz="14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/=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y_std</a:t>
            </a:r>
            <a:endParaRPr lang="en-US" altLang="ko-KR" sz="14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7076" y="5523124"/>
            <a:ext cx="84296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[-0.27224633 -0.48361547 -0.43576161 -0.25683275 -0.1652266 -0.1764426 0.81306188 0.1166983 -0.62624905 -0.59517003 1.14850044 0.44807713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0.8252202] 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-0.7821526033779157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83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층은 회귀 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주택 가격이므로 </a:t>
            </a:r>
            <a:r>
              <a:rPr lang="en-US" altLang="ko-KR" dirty="0" smtClean="0"/>
              <a:t>1</a:t>
            </a:r>
          </a:p>
          <a:p>
            <a:r>
              <a:rPr lang="ko-KR" altLang="en-US" dirty="0" smtClean="0"/>
              <a:t>최적화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lr</a:t>
            </a:r>
            <a:r>
              <a:rPr lang="en-US" altLang="ko-KR" dirty="0" smtClean="0"/>
              <a:t>=0.07</a:t>
            </a:r>
          </a:p>
          <a:p>
            <a:pPr lvl="1"/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29" y="1858650"/>
            <a:ext cx="4954710" cy="44335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28334" y="2854960"/>
            <a:ext cx="551106" cy="20320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38974" y="3312160"/>
            <a:ext cx="632386" cy="21336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5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345945" cy="5151503"/>
          </a:xfrm>
        </p:spPr>
        <p:txBody>
          <a:bodyPr/>
          <a:lstStyle/>
          <a:p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사이즈와 검증 데이터</a:t>
            </a:r>
            <a:endParaRPr lang="en-US" altLang="ko-KR" dirty="0" smtClean="0"/>
          </a:p>
          <a:p>
            <a:pPr lvl="1"/>
            <a:r>
              <a:rPr lang="ko-KR" altLang="en-US" dirty="0"/>
              <a:t>훈련과 검증 </a:t>
            </a:r>
            <a:r>
              <a:rPr lang="ko-KR" altLang="en-US" dirty="0" smtClean="0"/>
              <a:t>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</a:t>
            </a:r>
            <a:r>
              <a:rPr lang="ko-KR" altLang="en-US" dirty="0"/>
              <a:t>데이터 </a:t>
            </a:r>
            <a:r>
              <a:rPr lang="en-US" altLang="ko-KR" dirty="0" smtClean="0"/>
              <a:t>404 </a:t>
            </a:r>
            <a:r>
              <a:rPr lang="ko-KR" altLang="en-US" dirty="0" smtClean="0"/>
              <a:t>개 </a:t>
            </a:r>
            <a:r>
              <a:rPr lang="ko-KR" altLang="en-US" dirty="0"/>
              <a:t>중 일부를 검증 데이터로 사용</a:t>
            </a:r>
            <a:endParaRPr lang="en-US" altLang="ko-KR" dirty="0"/>
          </a:p>
          <a:p>
            <a:pPr lvl="2"/>
            <a:r>
              <a:rPr lang="en-US" altLang="ko-KR" dirty="0" err="1" smtClean="0"/>
              <a:t>Validation_split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 smtClean="0"/>
              <a:t>검증 용</a:t>
            </a:r>
            <a:r>
              <a:rPr lang="en-US" altLang="ko-KR" dirty="0" smtClean="0"/>
              <a:t> </a:t>
            </a:r>
            <a:r>
              <a:rPr lang="ko-KR" altLang="en-US" dirty="0"/>
              <a:t>데이터의 비율</a:t>
            </a:r>
            <a:endParaRPr lang="en-US" altLang="ko-KR" dirty="0"/>
          </a:p>
          <a:p>
            <a:pPr lvl="2"/>
            <a:r>
              <a:rPr lang="ko-KR" altLang="en-US" dirty="0"/>
              <a:t>만일 </a:t>
            </a:r>
            <a:r>
              <a:rPr lang="en-US" altLang="ko-KR" dirty="0"/>
              <a:t>.2</a:t>
            </a:r>
            <a:r>
              <a:rPr lang="ko-KR" altLang="en-US" dirty="0"/>
              <a:t>면</a:t>
            </a:r>
            <a:endParaRPr lang="en-US" altLang="ko-KR" dirty="0"/>
          </a:p>
          <a:p>
            <a:pPr lvl="3"/>
            <a:r>
              <a:rPr lang="ko-KR" altLang="en-US" dirty="0"/>
              <a:t>훈련</a:t>
            </a:r>
            <a:r>
              <a:rPr lang="en-US" altLang="ko-KR" dirty="0"/>
              <a:t>:</a:t>
            </a:r>
            <a:r>
              <a:rPr lang="ko-KR" altLang="en-US" dirty="0"/>
              <a:t>검증 </a:t>
            </a:r>
            <a:r>
              <a:rPr lang="en-US" altLang="ko-KR" dirty="0"/>
              <a:t>== 80%:20% </a:t>
            </a:r>
            <a:r>
              <a:rPr lang="ko-KR" altLang="en-US" dirty="0"/>
              <a:t>비중으로 준비</a:t>
            </a:r>
            <a:endParaRPr lang="en-US" altLang="ko-KR" dirty="0"/>
          </a:p>
          <a:p>
            <a:pPr lvl="1"/>
            <a:r>
              <a:rPr lang="en-US" altLang="ko-KR" dirty="0" err="1" smtClean="0"/>
              <a:t>Batch_size</a:t>
            </a:r>
            <a:endParaRPr lang="en-US" altLang="ko-KR" dirty="0"/>
          </a:p>
          <a:p>
            <a:pPr lvl="2"/>
            <a:r>
              <a:rPr lang="ko-KR" altLang="en-US" dirty="0"/>
              <a:t>훈련에서 가중치와 편향의 </a:t>
            </a:r>
            <a:r>
              <a:rPr lang="ko-KR" altLang="en-US" dirty="0" err="1"/>
              <a:t>패러미터를</a:t>
            </a:r>
            <a:r>
              <a:rPr lang="ko-KR" altLang="en-US" dirty="0"/>
              <a:t> 수정하는 데이터 단위 수 </a:t>
            </a:r>
            <a:endParaRPr lang="en-US" altLang="ko-KR" dirty="0"/>
          </a:p>
          <a:p>
            <a:pPr lvl="1"/>
            <a:r>
              <a:rPr lang="en-US" altLang="ko-KR" dirty="0" err="1"/>
              <a:t>train_size</a:t>
            </a:r>
            <a:endParaRPr lang="en-US" altLang="ko-KR" dirty="0"/>
          </a:p>
          <a:p>
            <a:pPr lvl="2"/>
            <a:r>
              <a:rPr lang="ko-KR" altLang="en-US" dirty="0"/>
              <a:t>훈련 데이터 수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35837" y="5113807"/>
            <a:ext cx="5513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4.14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회귀 모델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altLang="ko-KR" sz="14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endParaRPr lang="en-US" altLang="ko-KR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altLang="ko-KR" sz="14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2" descr="https://blobscdn.gitbook.com/v0/b/gitbook-28427.appspot.com/o/assets%2F-LeR-GoH6BL7vjJGC8as%2F-LeR-Xs49WNTJmZIKLYU%2F-LeR-ZK2s3z3hGEJvuWx%2Fimage%20(258).png?generation=1557395560696752&amp;alt=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07" y="1442005"/>
            <a:ext cx="4085119" cy="15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https://miro.medium.com/max/1323/1*hRXmm0gV4nH_hm8xoKreGA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21" y="3382392"/>
            <a:ext cx="3874046" cy="14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수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순 학습 샘플 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총 학습 샘플 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검증 샘플 수 </a:t>
            </a:r>
            <a:r>
              <a:rPr lang="en-US" altLang="ko-KR" dirty="0" smtClean="0"/>
              <a:t>: 303</a:t>
            </a:r>
          </a:p>
          <a:p>
            <a:pPr lvl="1"/>
            <a:r>
              <a:rPr lang="ko-KR" altLang="en-US" dirty="0" smtClean="0"/>
              <a:t>총 학습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셈플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404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validation_split</a:t>
            </a:r>
            <a:r>
              <a:rPr lang="en-US" altLang="ko-KR" dirty="0" smtClean="0"/>
              <a:t>=0.25</a:t>
            </a:r>
            <a:r>
              <a:rPr lang="ko-KR" altLang="en-US" dirty="0" smtClean="0"/>
              <a:t>이므로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404 * ¼ = 101</a:t>
            </a:r>
            <a:r>
              <a:rPr lang="ko-KR" altLang="en-US" dirty="0" smtClean="0"/>
              <a:t>개가 검증 자료로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그러므로 순 학습용 자료</a:t>
            </a:r>
            <a:r>
              <a:rPr lang="en-US" altLang="ko-KR" dirty="0" smtClean="0"/>
              <a:t>: 303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404 – 101 = 303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 </a:t>
            </a:r>
            <a:r>
              <a:rPr lang="ko-KR" altLang="en-US" dirty="0" err="1" smtClean="0"/>
              <a:t>에폭에서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반복횟수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가중치와 편향 수정 횟수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순 학습 샘플 수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batch_size</a:t>
            </a:r>
            <a:r>
              <a:rPr lang="en-US" altLang="ko-KR" dirty="0" smtClean="0"/>
              <a:t> ) + 1</a:t>
            </a:r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( 303 / 32 ) + 1 = 10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0" y="4418271"/>
            <a:ext cx="7917084" cy="1617911"/>
          </a:xfrm>
          <a:prstGeom prst="rect">
            <a:avLst/>
          </a:prstGeom>
        </p:spPr>
      </p:pic>
      <p:pic>
        <p:nvPicPr>
          <p:cNvPr id="6" name="Picture 2" descr="https://blobscdn.gitbook.com/v0/b/gitbook-28427.appspot.com/o/assets%2F-LeR-GoH6BL7vjJGC8as%2F-LeR-Xs49WNTJmZIKLYU%2F-LeR-ZK2s3z3hGEJvuWx%2Fimage%20(258).png?generation=1557395560696752&amp;alt=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55" y="1972239"/>
            <a:ext cx="4085119" cy="15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9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훈련과정 시각화와 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723920" cy="5151503"/>
          </a:xfrm>
        </p:spPr>
        <p:txBody>
          <a:bodyPr/>
          <a:lstStyle/>
          <a:p>
            <a:r>
              <a:rPr lang="ko-KR" altLang="en-US" dirty="0" smtClean="0"/>
              <a:t>검증 데이터 손실</a:t>
            </a:r>
            <a:endParaRPr lang="en-US" altLang="ko-KR" dirty="0" smtClean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loss</a:t>
            </a:r>
            <a:r>
              <a:rPr lang="ko-KR" altLang="en-US" dirty="0"/>
              <a:t>는 꾸준히 감소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val_loss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일반적으로 </a:t>
            </a:r>
            <a:r>
              <a:rPr lang="en-US" altLang="ko-KR" dirty="0" smtClean="0"/>
              <a:t>loss </a:t>
            </a:r>
            <a:r>
              <a:rPr lang="ko-KR" altLang="en-US" dirty="0" smtClean="0"/>
              <a:t>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항상 감소하지도 않음</a:t>
            </a:r>
            <a:endParaRPr lang="en-US" altLang="ko-KR" dirty="0" smtClean="0"/>
          </a:p>
          <a:p>
            <a:r>
              <a:rPr lang="ko-KR" altLang="en-US" dirty="0" smtClean="0"/>
              <a:t>평가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손실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작을수록 좋은 결과</a:t>
            </a:r>
            <a:endParaRPr lang="en-US" altLang="ko-KR" dirty="0" smtClean="0"/>
          </a:p>
          <a:p>
            <a:pPr lvl="2"/>
            <a:r>
              <a:rPr lang="ko-KR" altLang="en-US" dirty="0"/>
              <a:t>검증 손실이 적을수록 테스트 평가의 손실도 적음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96" y="1114810"/>
            <a:ext cx="4790846" cy="3901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4" y="5016633"/>
            <a:ext cx="55721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20" y="2985132"/>
            <a:ext cx="4003830" cy="381660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 데이터의 예측과 실제 주택 가격 비교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점들이 점선의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대각선에 있어야 좋은 예측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4610" y="2161773"/>
            <a:ext cx="7968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4.17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주택 가격과 예측 주택 가격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'b.'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plt.axis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y=x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에 해당하는 대각선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)], [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)], ls=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"--"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".5"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pred_Y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자동으로 학습 중단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검증 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val_loss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dirty="0"/>
              <a:t>적을수록 테스트 평가의 손실도 </a:t>
            </a:r>
            <a:r>
              <a:rPr lang="ko-KR" altLang="en-US" dirty="0" smtClean="0"/>
              <a:t>적음</a:t>
            </a:r>
            <a:endParaRPr lang="en-US" altLang="ko-KR" dirty="0" smtClean="0"/>
          </a:p>
          <a:p>
            <a:r>
              <a:rPr lang="ko-KR" altLang="en-US" dirty="0" smtClean="0"/>
              <a:t>검증 데이터에 대한 성적이 좋도록 유도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과적합에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의해 검증 손실이 증가하면 학습을 중단되도록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</a:t>
            </a:r>
            <a:r>
              <a:rPr lang="en-US" altLang="ko-KR" dirty="0" smtClean="0"/>
              <a:t> callbacks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일찍 멈춤 기능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tf.keras.callbacks.EarlyStopping</a:t>
            </a:r>
            <a:endParaRPr lang="en-US" altLang="ko-KR" dirty="0" smtClean="0"/>
          </a:p>
          <a:p>
            <a:pPr lvl="2"/>
            <a:r>
              <a:rPr lang="en-US" altLang="ko-KR" dirty="0"/>
              <a:t>monitor=</a:t>
            </a:r>
            <a:r>
              <a:rPr lang="en-US" altLang="ko-KR" dirty="0" smtClean="0"/>
              <a:t>'</a:t>
            </a:r>
            <a:r>
              <a:rPr lang="en-US" altLang="ko-KR" dirty="0" err="1" smtClean="0"/>
              <a:t>val_loss</a:t>
            </a:r>
            <a:r>
              <a:rPr lang="en-US" altLang="ko-KR" dirty="0" smtClean="0"/>
              <a:t>‘</a:t>
            </a:r>
          </a:p>
          <a:p>
            <a:pPr lvl="3"/>
            <a:r>
              <a:rPr lang="ko-KR" altLang="en-US" dirty="0" smtClean="0"/>
              <a:t>지켜볼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 값이 검증 손실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patience=3</a:t>
            </a:r>
          </a:p>
          <a:p>
            <a:pPr lvl="3"/>
            <a:r>
              <a:rPr lang="en-US" altLang="ko-KR" dirty="0" smtClean="0"/>
              <a:t>3</a:t>
            </a:r>
            <a:r>
              <a:rPr lang="ko-KR" altLang="en-US" dirty="0" smtClean="0"/>
              <a:t>회의 </a:t>
            </a:r>
            <a:r>
              <a:rPr lang="en-US" altLang="ko-KR" dirty="0" smtClean="0"/>
              <a:t>epochs</a:t>
            </a:r>
            <a:r>
              <a:rPr lang="ko-KR" altLang="en-US" dirty="0" smtClean="0"/>
              <a:t>를 실행하는 기준 값이 동안 최고 기록을 갱신하지 못하면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더 낮아지지 않으면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학습을 멈춤</a:t>
            </a:r>
            <a:r>
              <a:rPr lang="en-US" altLang="ko-KR" dirty="0" smtClean="0"/>
              <a:t> 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3695" y="2729394"/>
            <a:ext cx="8270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callbacks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tf.keras.callbacks.EarlyStopping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(patience=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monitor=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 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식에서 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편향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 함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1" y="2627505"/>
            <a:ext cx="6725922" cy="3553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29" y="1890701"/>
            <a:ext cx="2943283" cy="6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주어진 </a:t>
            </a:r>
            <a:r>
              <a:rPr lang="ko-KR" altLang="en-US" dirty="0" err="1" smtClean="0"/>
              <a:t>에폭인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25</a:t>
            </a:r>
            <a:r>
              <a:rPr lang="ko-KR" altLang="en-US" dirty="0" smtClean="0"/>
              <a:t>회 내에서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 </a:t>
            </a:r>
            <a:r>
              <a:rPr lang="ko-KR" altLang="en-US" dirty="0" err="1" smtClean="0"/>
              <a:t>에폭의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기록인 </a:t>
            </a:r>
            <a:r>
              <a:rPr lang="en-US" altLang="ko-KR" dirty="0" smtClean="0"/>
              <a:t>.1748 </a:t>
            </a:r>
            <a:r>
              <a:rPr lang="ko-KR" altLang="en-US" dirty="0" smtClean="0"/>
              <a:t>이후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13 </a:t>
            </a:r>
            <a:r>
              <a:rPr lang="ko-KR" altLang="en-US" dirty="0" err="1" smtClean="0"/>
              <a:t>에폭에서도</a:t>
            </a:r>
            <a:r>
              <a:rPr lang="ko-KR" altLang="en-US" dirty="0" smtClean="0"/>
              <a:t> 그 기록을 갱신하지 못했으므로 학습을 중단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patience =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회까지 개선이 안되면 종료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42" y="3152506"/>
            <a:ext cx="7457740" cy="20932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3695" y="2467219"/>
            <a:ext cx="8270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</a:t>
            </a:r>
            <a:r>
              <a:rPr lang="en-US" altLang="ko-KR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callbacks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tf.keras.callbacks.EarlyStopping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(patience=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monitor=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3614" y="3718911"/>
            <a:ext cx="1543008" cy="30444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8286782" y="4145280"/>
            <a:ext cx="45719" cy="1100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중단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94" y="467227"/>
            <a:ext cx="5762625" cy="5819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81214" y="4033521"/>
            <a:ext cx="872882" cy="4978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1" y="25111"/>
            <a:ext cx="5741168" cy="68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75" y="107757"/>
            <a:ext cx="6735900" cy="66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26" y="467227"/>
            <a:ext cx="55340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89" y="83349"/>
            <a:ext cx="5644462" cy="66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r>
              <a:rPr lang="en-US" altLang="ko-KR" dirty="0" smtClean="0"/>
              <a:t>(</a:t>
            </a:r>
            <a:r>
              <a:rPr lang="en-US" altLang="ko-KR" dirty="0"/>
              <a:t>Hypothesis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가중치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와 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기울기와 절편</a:t>
            </a:r>
            <a:endParaRPr lang="en-US" altLang="ko-KR" dirty="0" smtClean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Categorical </a:t>
            </a:r>
            <a:r>
              <a:rPr lang="en-US" altLang="ko-KR" dirty="0" err="1" smtClean="0"/>
              <a:t>crossentropy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Sparse </a:t>
            </a:r>
            <a:r>
              <a:rPr lang="en-US" altLang="ko-KR" dirty="0"/>
              <a:t>Categorical </a:t>
            </a:r>
            <a:r>
              <a:rPr lang="en-US" altLang="ko-KR" dirty="0" err="1"/>
              <a:t>crossentropy</a:t>
            </a:r>
            <a:endParaRPr lang="en-US" altLang="ko-KR" dirty="0" smtClean="0"/>
          </a:p>
          <a:p>
            <a:r>
              <a:rPr lang="ko-KR" altLang="en-US" dirty="0" smtClean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내리막 경사 따라 가기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en-US" altLang="ko-KR" dirty="0" smtClean="0"/>
              <a:t>(learning rate)</a:t>
            </a:r>
          </a:p>
          <a:p>
            <a:pPr lvl="1"/>
            <a:r>
              <a:rPr lang="ko-KR" altLang="en-US" dirty="0" smtClean="0"/>
              <a:t>대표적인 </a:t>
            </a:r>
            <a:r>
              <a:rPr lang="ko-KR" altLang="en-US" dirty="0" err="1" smtClean="0"/>
              <a:t>하이퍼패러미터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사각형 설명선 4"/>
          <p:cNvSpPr/>
          <p:nvPr/>
        </p:nvSpPr>
        <p:spPr>
          <a:xfrm>
            <a:off x="4703174" y="4298013"/>
            <a:ext cx="3098480" cy="1430631"/>
          </a:xfrm>
          <a:prstGeom prst="wedgeRectCallout">
            <a:avLst>
              <a:gd name="adj1" fmla="val -88751"/>
              <a:gd name="adj2" fmla="val -29943"/>
            </a:avLst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heavy" dirty="0" err="1" smtClean="0">
                <a:solidFill>
                  <a:schemeClr val="tx1"/>
                </a:solidFill>
              </a:rPr>
              <a:t>패러미터와</a:t>
            </a:r>
            <a:r>
              <a:rPr lang="ko-KR" altLang="en-US" sz="1400" u="heavy" dirty="0" smtClean="0">
                <a:solidFill>
                  <a:schemeClr val="tx1"/>
                </a:solidFill>
              </a:rPr>
              <a:t> </a:t>
            </a:r>
            <a:r>
              <a:rPr lang="ko-KR" altLang="en-US" sz="1400" u="heavy" dirty="0" err="1" smtClean="0">
                <a:solidFill>
                  <a:schemeClr val="tx1"/>
                </a:solidFill>
              </a:rPr>
              <a:t>하이퍼패라미터</a:t>
            </a:r>
            <a:endParaRPr lang="en-US" altLang="ko-KR" sz="1400" u="heavy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u="heavy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학습에 의해 결정되는 값과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프로그래머가 결정하는 값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Linear regression</a:t>
            </a:r>
          </a:p>
          <a:p>
            <a:pPr lvl="1"/>
            <a:r>
              <a:rPr lang="ko-KR" altLang="en-US" dirty="0" smtClean="0"/>
              <a:t>데이터의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경향성을 가장 잘 설명하는 하나의 직선을 예측하는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= </a:t>
            </a:r>
            <a:r>
              <a:rPr lang="en-US" altLang="ko-KR" dirty="0" err="1" smtClean="0"/>
              <a:t>aX</a:t>
            </a:r>
            <a:r>
              <a:rPr lang="en-US" altLang="ko-KR" dirty="0" smtClean="0"/>
              <a:t> + b</a:t>
            </a:r>
          </a:p>
          <a:p>
            <a:pPr lvl="3"/>
            <a:r>
              <a:rPr lang="ko-KR" altLang="en-US" dirty="0" smtClean="0"/>
              <a:t>기울기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절편인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국어와 수학 성적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키와 몸무게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치킨과 맥주의 판매량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기저귀와 맥주의 </a:t>
            </a:r>
            <a:r>
              <a:rPr lang="ko-KR" altLang="en-US" dirty="0"/>
              <a:t>판매량</a:t>
            </a:r>
            <a:endParaRPr lang="en-US" altLang="ko-KR" dirty="0"/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분야에서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회귀</a:t>
            </a:r>
            <a:endParaRPr lang="en-US" altLang="ko-KR" dirty="0" smtClean="0"/>
          </a:p>
          <a:p>
            <a:pPr lvl="2"/>
            <a:r>
              <a:rPr lang="en-US" altLang="ko-KR" dirty="0"/>
              <a:t>Y = 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 </a:t>
            </a:r>
            <a:r>
              <a:rPr lang="en-US" altLang="ko-KR" dirty="0"/>
              <a:t>+ b</a:t>
            </a:r>
          </a:p>
          <a:p>
            <a:pPr lvl="3"/>
            <a:r>
              <a:rPr lang="ko-KR" altLang="en-US" dirty="0" smtClean="0"/>
              <a:t>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편향인 </a:t>
            </a:r>
            <a:r>
              <a:rPr lang="en-US" altLang="ko-KR" dirty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구하는 </a:t>
            </a:r>
            <a:r>
              <a:rPr lang="ko-KR" altLang="en-US" dirty="0"/>
              <a:t>것</a:t>
            </a:r>
            <a:endParaRPr lang="en-US" altLang="ko-KR" dirty="0" smtClean="0"/>
          </a:p>
        </p:txBody>
      </p:sp>
      <p:pic>
        <p:nvPicPr>
          <p:cNvPr id="1026" name="Picture 2" descr="https://upload.wikimedia.org/wikipedia/commons/b/be/Normdist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63" y="2615529"/>
            <a:ext cx="4143007" cy="34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공부 시간이 </a:t>
            </a:r>
            <a:r>
              <a:rPr lang="en-US" altLang="ko-KR" dirty="0"/>
              <a:t>x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점수는 </a:t>
            </a:r>
            <a:r>
              <a:rPr lang="en-US" altLang="ko-KR" dirty="0" smtClean="0"/>
              <a:t>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알려준 </a:t>
            </a:r>
            <a:r>
              <a:rPr lang="ko-KR" altLang="en-US" dirty="0"/>
              <a:t>데이터로부터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관계를 </a:t>
            </a:r>
            <a:r>
              <a:rPr lang="ko-KR" altLang="en-US" dirty="0" smtClean="0"/>
              <a:t>유추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학생이 </a:t>
            </a:r>
            <a:r>
              <a:rPr lang="en-US" altLang="ko-KR" dirty="0"/>
              <a:t>6</a:t>
            </a:r>
            <a:r>
              <a:rPr lang="ko-KR" altLang="en-US" dirty="0"/>
              <a:t>시간을 공부하였을 때의 </a:t>
            </a:r>
            <a:r>
              <a:rPr lang="ko-KR" altLang="en-US" dirty="0" smtClean="0"/>
              <a:t>성적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 </a:t>
            </a:r>
            <a:r>
              <a:rPr lang="en-US" altLang="ko-KR" dirty="0"/>
              <a:t>7</a:t>
            </a:r>
            <a:r>
              <a:rPr lang="ko-KR" altLang="en-US" dirty="0"/>
              <a:t>시간</a:t>
            </a:r>
            <a:r>
              <a:rPr lang="en-US" altLang="ko-KR" dirty="0"/>
              <a:t>, 8</a:t>
            </a:r>
            <a:r>
              <a:rPr lang="ko-KR" altLang="en-US" dirty="0"/>
              <a:t>시간을 공부하였을 때의 성적을 </a:t>
            </a:r>
            <a:r>
              <a:rPr lang="ko-KR" altLang="en-US" dirty="0" smtClean="0"/>
              <a:t>예측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62" y="2134415"/>
            <a:ext cx="2023346" cy="2153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62" y="1701428"/>
            <a:ext cx="5527957" cy="3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36068</TotalTime>
  <Words>2367</Words>
  <Application>Microsoft Office PowerPoint</Application>
  <PresentationFormat>화면 슬라이드 쇼(4:3)</PresentationFormat>
  <Paragraphs>690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회귀(regresson)와 분류(classification)</vt:lpstr>
      <vt:lpstr>회귀의 어원</vt:lpstr>
      <vt:lpstr>PowerPoint 프레젠테이션</vt:lpstr>
      <vt:lpstr>선형 회귀와 로지스틱 회귀</vt:lpstr>
      <vt:lpstr>인공지능이란? W와 b 구하기</vt:lpstr>
      <vt:lpstr>주요 용어 정리</vt:lpstr>
      <vt:lpstr>선형 회귀</vt:lpstr>
      <vt:lpstr>선형 회귀 문제 사례</vt:lpstr>
      <vt:lpstr>가설</vt:lpstr>
      <vt:lpstr>손실 함수(Loss function)</vt:lpstr>
      <vt:lpstr>손실 함수: MSE</vt:lpstr>
      <vt:lpstr>손실 함수 MSE 이해</vt:lpstr>
      <vt:lpstr>손실 함수를 W와 b의 함수로 </vt:lpstr>
      <vt:lpstr>옵티마이저(Optimizer): 최적화 과정 </vt:lpstr>
      <vt:lpstr>손실과 가중치</vt:lpstr>
      <vt:lpstr>경사하강법</vt:lpstr>
      <vt:lpstr>가중치의 조정</vt:lpstr>
      <vt:lpstr>학습률</vt:lpstr>
      <vt:lpstr>적절한 학습률 설정</vt:lpstr>
      <vt:lpstr>초매개변수와 학습률</vt:lpstr>
      <vt:lpstr>학습률 실험</vt:lpstr>
      <vt:lpstr>cost가 가장 최소값을 가지게 하는 W를 찾는 일</vt:lpstr>
      <vt:lpstr>비용 함수와 최적의 W 구하기 </vt:lpstr>
      <vt:lpstr>계산 과정의 의미</vt:lpstr>
      <vt:lpstr>경사 하강법 정리</vt:lpstr>
      <vt:lpstr>손실 함수를 최소로 하는 W와 b 구하는 과정</vt:lpstr>
      <vt:lpstr>오차역전파 </vt:lpstr>
      <vt:lpstr>PowerPoint 프레젠테이션</vt:lpstr>
      <vt:lpstr>실습</vt:lpstr>
      <vt:lpstr>선형 회귀 문제</vt:lpstr>
      <vt:lpstr>선형 회귀 케라스 구현(1)</vt:lpstr>
      <vt:lpstr>선형 회귀 케라스 구현(2)</vt:lpstr>
      <vt:lpstr>선형 회귀 모델 정보 </vt:lpstr>
      <vt:lpstr>선형 회귀 모델 학습(훈련)</vt:lpstr>
      <vt:lpstr>선형 회귀 모델 성능 평가 및 예측</vt:lpstr>
      <vt:lpstr>손실과 mae 시각화</vt:lpstr>
      <vt:lpstr>예측 값 시각화</vt:lpstr>
      <vt:lpstr>전 코드</vt:lpstr>
      <vt:lpstr>PowerPoint 프레젠테이션</vt:lpstr>
      <vt:lpstr>다음을 예측해 보세요</vt:lpstr>
      <vt:lpstr>케라스로 예측</vt:lpstr>
      <vt:lpstr>가장 간단히 입력층과 출력층 구성</vt:lpstr>
      <vt:lpstr>케라스로 예측 순서</vt:lpstr>
      <vt:lpstr>전 소스</vt:lpstr>
      <vt:lpstr>PowerPoint 프레젠테이션</vt:lpstr>
      <vt:lpstr>실습</vt:lpstr>
      <vt:lpstr>주요 활성화 함수 </vt:lpstr>
      <vt:lpstr>보스톤 주택 가격 예측</vt:lpstr>
      <vt:lpstr>주택가격과 같은 연속형 변수를 예측: 회귀 분석</vt:lpstr>
      <vt:lpstr>정규분포</vt:lpstr>
      <vt:lpstr>자료의 표준화</vt:lpstr>
      <vt:lpstr>자료의 표준화</vt:lpstr>
      <vt:lpstr>딥러닝 모델</vt:lpstr>
      <vt:lpstr>학습 </vt:lpstr>
      <vt:lpstr>학습 수 계산</vt:lpstr>
      <vt:lpstr>훈련과정 시각화와 평가</vt:lpstr>
      <vt:lpstr>예측 시각화</vt:lpstr>
      <vt:lpstr>자동으로 학습 중단</vt:lpstr>
      <vt:lpstr>EarlyStopping</vt:lpstr>
      <vt:lpstr>자동 중단 시각화</vt:lpstr>
      <vt:lpstr>예측 시각화</vt:lpstr>
      <vt:lpstr>Dropout</vt:lpstr>
      <vt:lpstr>학습 시각화</vt:lpstr>
      <vt:lpstr>예측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659</cp:revision>
  <dcterms:created xsi:type="dcterms:W3CDTF">2013-05-23T04:26:30Z</dcterms:created>
  <dcterms:modified xsi:type="dcterms:W3CDTF">2021-10-01T00:55:33Z</dcterms:modified>
</cp:coreProperties>
</file>